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jpeg"/>
  <Override PartName="/ppt/media/image4.jpg" ContentType="image/jpeg"/>
  <Override PartName="/ppt/notesSlides/notesSlide1.xml" ContentType="application/vnd.openxmlformats-officedocument.presentationml.notesSlide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35"/>
  </p:notesMasterIdLst>
  <p:sldIdLst>
    <p:sldId id="285" r:id="rId3"/>
    <p:sldId id="287" r:id="rId4"/>
    <p:sldId id="28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6" r:id="rId34"/>
  </p:sldIdLst>
  <p:sldSz cx="9144000" cy="5143500" type="screen16x9"/>
  <p:notesSz cx="10058400" cy="7772400"/>
  <p:defaultTextStyle>
    <a:defPPr>
      <a:defRPr lang="en-US"/>
    </a:defPPr>
    <a:lvl1pPr marL="0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6" userDrawn="1">
          <p15:clr>
            <a:srgbClr val="A4A3A4"/>
          </p15:clr>
        </p15:guide>
        <p15:guide id="2" pos="19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827" y="37"/>
      </p:cViewPr>
      <p:guideLst>
        <p:guide orient="horz" pos="1906"/>
        <p:guide pos="19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4CA1F-5D16-41B4-89CB-F54B324999F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971550"/>
            <a:ext cx="46609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3C4C-1A55-4FFC-B3D8-6F7E2148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3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71f4d9d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71f4d9d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43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35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24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37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527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304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320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020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3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268325" y="559900"/>
            <a:ext cx="35307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E62"/>
              </a:buClr>
              <a:buSzPts val="3600"/>
              <a:buFont typeface="Oswald Regular"/>
              <a:buNone/>
              <a:defRPr sz="3600">
                <a:solidFill>
                  <a:srgbClr val="002E6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02775" y="1757425"/>
            <a:ext cx="41220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40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0434" y="148167"/>
            <a:ext cx="6303131" cy="590611"/>
          </a:xfrm>
        </p:spPr>
        <p:txBody>
          <a:bodyPr lIns="0" tIns="0" rIns="0" bIns="0"/>
          <a:lstStyle>
            <a:lvl1pPr>
              <a:defRPr sz="3838" b="0" i="0">
                <a:solidFill>
                  <a:srgbClr val="2121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5987" y="1156690"/>
            <a:ext cx="7592026" cy="168059"/>
          </a:xfrm>
        </p:spPr>
        <p:txBody>
          <a:bodyPr lIns="0" tIns="0" rIns="0" bIns="0"/>
          <a:lstStyle>
            <a:lvl1pPr>
              <a:defRPr sz="109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0434" y="148167"/>
            <a:ext cx="6303131" cy="590611"/>
          </a:xfrm>
        </p:spPr>
        <p:txBody>
          <a:bodyPr lIns="0" tIns="0" rIns="0" bIns="0"/>
          <a:lstStyle>
            <a:lvl1pPr>
              <a:defRPr sz="3838" b="0" i="0">
                <a:solidFill>
                  <a:srgbClr val="2121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0434" y="148167"/>
            <a:ext cx="6303131" cy="590611"/>
          </a:xfrm>
        </p:spPr>
        <p:txBody>
          <a:bodyPr lIns="0" tIns="0" rIns="0" bIns="0"/>
          <a:lstStyle>
            <a:lvl1pPr>
              <a:defRPr sz="3838" b="0" i="0">
                <a:solidFill>
                  <a:srgbClr val="2121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7" name="bk object 17"/>
          <p:cNvSpPr/>
          <p:nvPr/>
        </p:nvSpPr>
        <p:spPr>
          <a:xfrm>
            <a:off x="1774031" y="0"/>
            <a:ext cx="5585114" cy="5143500"/>
          </a:xfrm>
          <a:custGeom>
            <a:avLst/>
            <a:gdLst/>
            <a:ahLst/>
            <a:cxnLst/>
            <a:rect l="l" t="t" r="r" b="b"/>
            <a:pathLst>
              <a:path w="6143625" h="7772400">
                <a:moveTo>
                  <a:pt x="0" y="0"/>
                </a:moveTo>
                <a:lnTo>
                  <a:pt x="6143624" y="0"/>
                </a:lnTo>
                <a:lnTo>
                  <a:pt x="6143624" y="7772399"/>
                </a:lnTo>
                <a:lnTo>
                  <a:pt x="0" y="7772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34E7-F3DB-EF45-A99C-65A2DBF24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39975"/>
            <a:ext cx="6858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F8ED3-D97B-9343-BA4F-738324E24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E8ACC-D5D4-B94D-A72A-0F3D64A1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8EE2-A441-F84D-A695-4A54503C94E9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AE124-4D43-0047-AE79-E18097FB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39F7-6B50-414B-BA22-776476A3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922-B826-A049-8BC0-F0D6F8B49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87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2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9143999" cy="5143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0434" y="148167"/>
            <a:ext cx="6303131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2121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5987" y="1156690"/>
            <a:ext cx="7592026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2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2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2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2575">
        <a:defRPr>
          <a:latin typeface="+mn-lt"/>
          <a:ea typeface="+mn-ea"/>
          <a:cs typeface="+mn-cs"/>
        </a:defRPr>
      </a:lvl2pPr>
      <a:lvl3pPr marL="605150">
        <a:defRPr>
          <a:latin typeface="+mn-lt"/>
          <a:ea typeface="+mn-ea"/>
          <a:cs typeface="+mn-cs"/>
        </a:defRPr>
      </a:lvl3pPr>
      <a:lvl4pPr marL="907725">
        <a:defRPr>
          <a:latin typeface="+mn-lt"/>
          <a:ea typeface="+mn-ea"/>
          <a:cs typeface="+mn-cs"/>
        </a:defRPr>
      </a:lvl4pPr>
      <a:lvl5pPr marL="1210300">
        <a:defRPr>
          <a:latin typeface="+mn-lt"/>
          <a:ea typeface="+mn-ea"/>
          <a:cs typeface="+mn-cs"/>
        </a:defRPr>
      </a:lvl5pPr>
      <a:lvl6pPr marL="1512875">
        <a:defRPr>
          <a:latin typeface="+mn-lt"/>
          <a:ea typeface="+mn-ea"/>
          <a:cs typeface="+mn-cs"/>
        </a:defRPr>
      </a:lvl6pPr>
      <a:lvl7pPr marL="1815450">
        <a:defRPr>
          <a:latin typeface="+mn-lt"/>
          <a:ea typeface="+mn-ea"/>
          <a:cs typeface="+mn-cs"/>
        </a:defRPr>
      </a:lvl7pPr>
      <a:lvl8pPr marL="2118025">
        <a:defRPr>
          <a:latin typeface="+mn-lt"/>
          <a:ea typeface="+mn-ea"/>
          <a:cs typeface="+mn-cs"/>
        </a:defRPr>
      </a:lvl8pPr>
      <a:lvl9pPr marL="2420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2575">
        <a:defRPr>
          <a:latin typeface="+mn-lt"/>
          <a:ea typeface="+mn-ea"/>
          <a:cs typeface="+mn-cs"/>
        </a:defRPr>
      </a:lvl2pPr>
      <a:lvl3pPr marL="605150">
        <a:defRPr>
          <a:latin typeface="+mn-lt"/>
          <a:ea typeface="+mn-ea"/>
          <a:cs typeface="+mn-cs"/>
        </a:defRPr>
      </a:lvl3pPr>
      <a:lvl4pPr marL="907725">
        <a:defRPr>
          <a:latin typeface="+mn-lt"/>
          <a:ea typeface="+mn-ea"/>
          <a:cs typeface="+mn-cs"/>
        </a:defRPr>
      </a:lvl4pPr>
      <a:lvl5pPr marL="1210300">
        <a:defRPr>
          <a:latin typeface="+mn-lt"/>
          <a:ea typeface="+mn-ea"/>
          <a:cs typeface="+mn-cs"/>
        </a:defRPr>
      </a:lvl5pPr>
      <a:lvl6pPr marL="1512875">
        <a:defRPr>
          <a:latin typeface="+mn-lt"/>
          <a:ea typeface="+mn-ea"/>
          <a:cs typeface="+mn-cs"/>
        </a:defRPr>
      </a:lvl6pPr>
      <a:lvl7pPr marL="1815450">
        <a:defRPr>
          <a:latin typeface="+mn-lt"/>
          <a:ea typeface="+mn-ea"/>
          <a:cs typeface="+mn-cs"/>
        </a:defRPr>
      </a:lvl7pPr>
      <a:lvl8pPr marL="2118025">
        <a:defRPr>
          <a:latin typeface="+mn-lt"/>
          <a:ea typeface="+mn-ea"/>
          <a:cs typeface="+mn-cs"/>
        </a:defRPr>
      </a:lvl8pPr>
      <a:lvl9pPr marL="2420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145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estopedia.com/terms/c/credit-utilization-rate.a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line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iamadderley@gmail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5A107520-C0CE-5140-BC0A-6AE1924D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6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034" y="197072"/>
            <a:ext cx="4499966" cy="8229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3387" rIns="0" bIns="0" rtlCol="0">
            <a:spAutoFit/>
          </a:bodyPr>
          <a:lstStyle/>
          <a:p>
            <a:pPr marL="31518" algn="ctr">
              <a:spcBef>
                <a:spcPts val="1602"/>
              </a:spcBef>
            </a:pPr>
            <a:r>
              <a:rPr sz="2945" spc="-79" dirty="0"/>
              <a:t>CREDIT</a:t>
            </a:r>
            <a:r>
              <a:rPr sz="2945" spc="50" dirty="0"/>
              <a:t> </a:t>
            </a:r>
            <a:r>
              <a:rPr sz="2945" spc="-103" dirty="0"/>
              <a:t>SCORE</a:t>
            </a:r>
            <a:endParaRPr sz="2945" dirty="0"/>
          </a:p>
        </p:txBody>
      </p:sp>
      <p:sp>
        <p:nvSpPr>
          <p:cNvPr id="3" name="object 3"/>
          <p:cNvSpPr/>
          <p:nvPr/>
        </p:nvSpPr>
        <p:spPr>
          <a:xfrm>
            <a:off x="1554256" y="1243052"/>
            <a:ext cx="6070086" cy="3687436"/>
          </a:xfrm>
          <a:custGeom>
            <a:avLst/>
            <a:gdLst/>
            <a:ahLst/>
            <a:cxnLst/>
            <a:rect l="l" t="t" r="r" b="b"/>
            <a:pathLst>
              <a:path w="9172575" h="5572125">
                <a:moveTo>
                  <a:pt x="0" y="0"/>
                </a:moveTo>
                <a:lnTo>
                  <a:pt x="9172574" y="0"/>
                </a:lnTo>
                <a:lnTo>
                  <a:pt x="9172574" y="5572124"/>
                </a:lnTo>
                <a:lnTo>
                  <a:pt x="0" y="55721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4" name="object 4"/>
          <p:cNvSpPr/>
          <p:nvPr/>
        </p:nvSpPr>
        <p:spPr>
          <a:xfrm>
            <a:off x="1792493" y="2538279"/>
            <a:ext cx="48129" cy="48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/>
          <p:nvPr/>
        </p:nvSpPr>
        <p:spPr>
          <a:xfrm>
            <a:off x="1792493" y="2863155"/>
            <a:ext cx="48129" cy="48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6" name="object 6"/>
          <p:cNvSpPr/>
          <p:nvPr/>
        </p:nvSpPr>
        <p:spPr>
          <a:xfrm>
            <a:off x="1792493" y="3512908"/>
            <a:ext cx="48129" cy="4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7" name="object 7"/>
          <p:cNvSpPr txBox="1"/>
          <p:nvPr/>
        </p:nvSpPr>
        <p:spPr>
          <a:xfrm>
            <a:off x="1676400" y="1418918"/>
            <a:ext cx="5913344" cy="3180154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8405" algn="just">
              <a:spcBef>
                <a:spcPts val="79"/>
              </a:spcBef>
            </a:pPr>
            <a:r>
              <a:rPr sz="1059" b="1" spc="103" dirty="0">
                <a:solidFill>
                  <a:srgbClr val="212121"/>
                </a:solidFill>
                <a:latin typeface="Arial"/>
                <a:cs typeface="Arial"/>
              </a:rPr>
              <a:t>How </a:t>
            </a:r>
            <a:r>
              <a:rPr sz="1059" b="1" spc="99" dirty="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sz="1059" b="1" spc="113" dirty="0">
                <a:solidFill>
                  <a:srgbClr val="212121"/>
                </a:solidFill>
                <a:latin typeface="Arial"/>
                <a:cs typeface="Arial"/>
              </a:rPr>
              <a:t>Improve </a:t>
            </a:r>
            <a:r>
              <a:rPr sz="1059" b="1" spc="83" dirty="0">
                <a:solidFill>
                  <a:srgbClr val="212121"/>
                </a:solidFill>
                <a:latin typeface="Arial"/>
                <a:cs typeface="Arial"/>
              </a:rPr>
              <a:t>Your </a:t>
            </a:r>
            <a:r>
              <a:rPr sz="1059" b="1" spc="96" dirty="0">
                <a:solidFill>
                  <a:srgbClr val="212121"/>
                </a:solidFill>
                <a:latin typeface="Arial"/>
                <a:cs typeface="Arial"/>
              </a:rPr>
              <a:t>Credit</a:t>
            </a:r>
            <a:r>
              <a:rPr sz="1059" b="1" spc="26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59" b="1" spc="53" dirty="0">
                <a:solidFill>
                  <a:srgbClr val="212121"/>
                </a:solidFill>
                <a:latin typeface="Arial"/>
                <a:cs typeface="Arial"/>
              </a:rPr>
              <a:t>Score</a:t>
            </a:r>
            <a:endParaRPr sz="1059" dirty="0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1191" dirty="0">
              <a:latin typeface="Arial"/>
              <a:cs typeface="Arial"/>
            </a:endParaRPr>
          </a:p>
          <a:p>
            <a:pPr marL="8405" marR="116407" algn="just">
              <a:lnSpc>
                <a:spcPct val="108100"/>
              </a:lnSpc>
            </a:pPr>
            <a:r>
              <a:rPr sz="1059" spc="135" dirty="0">
                <a:solidFill>
                  <a:srgbClr val="212121"/>
                </a:solidFill>
                <a:latin typeface="Calibri"/>
                <a:cs typeface="Calibri"/>
              </a:rPr>
              <a:t>When </a:t>
            </a:r>
            <a:r>
              <a:rPr sz="1059" spc="139" dirty="0">
                <a:solidFill>
                  <a:srgbClr val="212121"/>
                </a:solidFill>
                <a:latin typeface="Calibri"/>
                <a:cs typeface="Calibri"/>
              </a:rPr>
              <a:t>information </a:t>
            </a:r>
            <a:r>
              <a:rPr sz="1059" spc="99" dirty="0">
                <a:solidFill>
                  <a:srgbClr val="212121"/>
                </a:solidFill>
                <a:latin typeface="Calibri"/>
                <a:cs typeface="Calibri"/>
              </a:rPr>
              <a:t>is </a:t>
            </a:r>
            <a:r>
              <a:rPr sz="1059" spc="146" dirty="0">
                <a:solidFill>
                  <a:srgbClr val="212121"/>
                </a:solidFill>
                <a:latin typeface="Calibri"/>
                <a:cs typeface="Calibri"/>
              </a:rPr>
              <a:t>updated </a:t>
            </a:r>
            <a:r>
              <a:rPr sz="1059" spc="132" dirty="0">
                <a:solidFill>
                  <a:srgbClr val="212121"/>
                </a:solidFill>
                <a:latin typeface="Calibri"/>
                <a:cs typeface="Calibri"/>
              </a:rPr>
              <a:t>on </a:t>
            </a:r>
            <a:r>
              <a:rPr sz="1059" spc="89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1059" spc="129" dirty="0">
                <a:solidFill>
                  <a:srgbClr val="212121"/>
                </a:solidFill>
                <a:latin typeface="Calibri"/>
                <a:cs typeface="Calibri"/>
              </a:rPr>
              <a:t>borrower’s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credit </a:t>
            </a:r>
            <a:r>
              <a:rPr sz="1059" spc="122" dirty="0">
                <a:solidFill>
                  <a:srgbClr val="212121"/>
                </a:solidFill>
                <a:latin typeface="Calibri"/>
                <a:cs typeface="Calibri"/>
              </a:rPr>
              <a:t>report, </a:t>
            </a:r>
            <a:r>
              <a:rPr sz="1059" spc="116" dirty="0">
                <a:solidFill>
                  <a:srgbClr val="212121"/>
                </a:solidFill>
                <a:latin typeface="Calibri"/>
                <a:cs typeface="Calibri"/>
              </a:rPr>
              <a:t>their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credit </a:t>
            </a:r>
            <a:r>
              <a:rPr sz="1059" spc="135" dirty="0">
                <a:solidFill>
                  <a:srgbClr val="212121"/>
                </a:solidFill>
                <a:latin typeface="Calibri"/>
                <a:cs typeface="Calibri"/>
              </a:rPr>
              <a:t>score  </a:t>
            </a:r>
            <a:r>
              <a:rPr sz="1059" spc="149" dirty="0">
                <a:solidFill>
                  <a:srgbClr val="212121"/>
                </a:solidFill>
                <a:latin typeface="Calibri"/>
                <a:cs typeface="Calibri"/>
              </a:rPr>
              <a:t>changes </a:t>
            </a:r>
            <a:r>
              <a:rPr sz="1059" spc="146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1059" spc="132" dirty="0">
                <a:solidFill>
                  <a:srgbClr val="212121"/>
                </a:solidFill>
                <a:latin typeface="Calibri"/>
                <a:cs typeface="Calibri"/>
              </a:rPr>
              <a:t>can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rise </a:t>
            </a:r>
            <a:r>
              <a:rPr sz="1059" spc="116" dirty="0">
                <a:solidFill>
                  <a:srgbClr val="212121"/>
                </a:solidFill>
                <a:latin typeface="Calibri"/>
                <a:cs typeface="Calibri"/>
              </a:rPr>
              <a:t>or </a:t>
            </a:r>
            <a:r>
              <a:rPr sz="1059" spc="99" dirty="0">
                <a:solidFill>
                  <a:srgbClr val="212121"/>
                </a:solidFill>
                <a:latin typeface="Calibri"/>
                <a:cs typeface="Calibri"/>
              </a:rPr>
              <a:t>fall </a:t>
            </a:r>
            <a:r>
              <a:rPr sz="1059" spc="149" dirty="0">
                <a:solidFill>
                  <a:srgbClr val="212121"/>
                </a:solidFill>
                <a:latin typeface="Calibri"/>
                <a:cs typeface="Calibri"/>
              </a:rPr>
              <a:t>based </a:t>
            </a:r>
            <a:r>
              <a:rPr sz="1059" spc="132" dirty="0">
                <a:solidFill>
                  <a:srgbClr val="212121"/>
                </a:solidFill>
                <a:latin typeface="Calibri"/>
                <a:cs typeface="Calibri"/>
              </a:rPr>
              <a:t>on new </a:t>
            </a:r>
            <a:r>
              <a:rPr sz="1059" spc="135" dirty="0">
                <a:solidFill>
                  <a:srgbClr val="212121"/>
                </a:solidFill>
                <a:latin typeface="Calibri"/>
                <a:cs typeface="Calibri"/>
              </a:rPr>
              <a:t>information. </a:t>
            </a:r>
            <a:r>
              <a:rPr sz="1059" spc="142" dirty="0">
                <a:solidFill>
                  <a:srgbClr val="212121"/>
                </a:solidFill>
                <a:latin typeface="Calibri"/>
                <a:cs typeface="Calibri"/>
              </a:rPr>
              <a:t>Here </a:t>
            </a:r>
            <a:r>
              <a:rPr sz="1059" spc="126" dirty="0">
                <a:solidFill>
                  <a:srgbClr val="212121"/>
                </a:solidFill>
                <a:latin typeface="Calibri"/>
                <a:cs typeface="Calibri"/>
              </a:rPr>
              <a:t>are </a:t>
            </a:r>
            <a:r>
              <a:rPr sz="1059" spc="156" dirty="0">
                <a:solidFill>
                  <a:srgbClr val="212121"/>
                </a:solidFill>
                <a:latin typeface="Calibri"/>
                <a:cs typeface="Calibri"/>
              </a:rPr>
              <a:t>some </a:t>
            </a:r>
            <a:r>
              <a:rPr sz="1059" spc="135" dirty="0">
                <a:solidFill>
                  <a:srgbClr val="212121"/>
                </a:solidFill>
                <a:latin typeface="Calibri"/>
                <a:cs typeface="Calibri"/>
              </a:rPr>
              <a:t>ways </a:t>
            </a:r>
            <a:r>
              <a:rPr sz="1059" spc="89" dirty="0">
                <a:solidFill>
                  <a:srgbClr val="212121"/>
                </a:solidFill>
                <a:latin typeface="Calibri"/>
                <a:cs typeface="Calibri"/>
              </a:rPr>
              <a:t>a  </a:t>
            </a:r>
            <a:r>
              <a:rPr sz="1059" spc="156" dirty="0">
                <a:solidFill>
                  <a:srgbClr val="212121"/>
                </a:solidFill>
                <a:latin typeface="Calibri"/>
                <a:cs typeface="Calibri"/>
              </a:rPr>
              <a:t>consumer </a:t>
            </a:r>
            <a:r>
              <a:rPr sz="1059" spc="132" dirty="0">
                <a:solidFill>
                  <a:srgbClr val="212121"/>
                </a:solidFill>
                <a:latin typeface="Calibri"/>
                <a:cs typeface="Calibri"/>
              </a:rPr>
              <a:t>can </a:t>
            </a:r>
            <a:r>
              <a:rPr sz="1059" spc="142" dirty="0">
                <a:solidFill>
                  <a:srgbClr val="212121"/>
                </a:solidFill>
                <a:latin typeface="Calibri"/>
                <a:cs typeface="Calibri"/>
              </a:rPr>
              <a:t>improve </a:t>
            </a:r>
            <a:r>
              <a:rPr sz="1059" spc="116" dirty="0">
                <a:solidFill>
                  <a:srgbClr val="212121"/>
                </a:solidFill>
                <a:latin typeface="Calibri"/>
                <a:cs typeface="Calibri"/>
              </a:rPr>
              <a:t>their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credit</a:t>
            </a:r>
            <a:r>
              <a:rPr sz="1059" spc="38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59" spc="126" dirty="0">
                <a:solidFill>
                  <a:srgbClr val="212121"/>
                </a:solidFill>
                <a:latin typeface="Calibri"/>
                <a:cs typeface="Calibri"/>
              </a:rPr>
              <a:t>score:</a:t>
            </a:r>
            <a:endParaRPr sz="1059" dirty="0">
              <a:latin typeface="Calibri"/>
              <a:cs typeface="Calibri"/>
            </a:endParaRPr>
          </a:p>
          <a:p>
            <a:pPr>
              <a:spcBef>
                <a:spcPts val="36"/>
              </a:spcBef>
            </a:pPr>
            <a:endParaRPr sz="1125" dirty="0">
              <a:latin typeface="Calibri"/>
              <a:cs typeface="Calibri"/>
            </a:endParaRPr>
          </a:p>
          <a:p>
            <a:pPr marL="226511" marR="271476">
              <a:lnSpc>
                <a:spcPct val="107400"/>
              </a:lnSpc>
            </a:pP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Pay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your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bills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on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time: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Six </a:t>
            </a:r>
            <a:r>
              <a:rPr sz="993" spc="149" dirty="0">
                <a:solidFill>
                  <a:srgbClr val="212121"/>
                </a:solidFill>
                <a:latin typeface="Calibri"/>
                <a:cs typeface="Calibri"/>
              </a:rPr>
              <a:t>months </a:t>
            </a:r>
            <a:r>
              <a:rPr sz="993" spc="96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on-time </a:t>
            </a:r>
            <a:r>
              <a:rPr sz="993" spc="146" dirty="0">
                <a:solidFill>
                  <a:srgbClr val="212121"/>
                </a:solidFill>
                <a:latin typeface="Calibri"/>
                <a:cs typeface="Calibri"/>
              </a:rPr>
              <a:t>payments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are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required </a:t>
            </a:r>
            <a:r>
              <a:rPr sz="993" spc="89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see </a:t>
            </a:r>
            <a:r>
              <a:rPr sz="993" spc="86" dirty="0">
                <a:solidFill>
                  <a:srgbClr val="212121"/>
                </a:solidFill>
                <a:latin typeface="Calibri"/>
                <a:cs typeface="Calibri"/>
              </a:rPr>
              <a:t>a 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noticeable difference </a:t>
            </a:r>
            <a:r>
              <a:rPr sz="993" spc="96" dirty="0">
                <a:solidFill>
                  <a:srgbClr val="212121"/>
                </a:solidFill>
                <a:latin typeface="Calibri"/>
                <a:cs typeface="Calibri"/>
              </a:rPr>
              <a:t>in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your</a:t>
            </a:r>
            <a:r>
              <a:rPr sz="993" spc="36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score.</a:t>
            </a:r>
            <a:endParaRPr sz="993" dirty="0">
              <a:latin typeface="Calibri"/>
              <a:cs typeface="Calibri"/>
            </a:endParaRPr>
          </a:p>
          <a:p>
            <a:pPr marL="226511">
              <a:spcBef>
                <a:spcPts val="86"/>
              </a:spcBef>
            </a:pP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Credit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Line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Increase: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49" dirty="0">
                <a:solidFill>
                  <a:srgbClr val="212121"/>
                </a:solidFill>
                <a:latin typeface="Calibri"/>
                <a:cs typeface="Calibri"/>
              </a:rPr>
              <a:t>On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credit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card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accounts,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03" dirty="0">
                <a:solidFill>
                  <a:srgbClr val="212121"/>
                </a:solidFill>
                <a:latin typeface="Calibri"/>
                <a:cs typeface="Calibri"/>
              </a:rPr>
              <a:t>call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39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inquire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about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86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credit</a:t>
            </a:r>
            <a:endParaRPr sz="993" dirty="0">
              <a:latin typeface="Calibri"/>
              <a:cs typeface="Calibri"/>
            </a:endParaRPr>
          </a:p>
          <a:p>
            <a:pPr marL="226511" marR="56733">
              <a:lnSpc>
                <a:spcPct val="107400"/>
              </a:lnSpc>
            </a:pP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increase. </a:t>
            </a:r>
            <a:r>
              <a:rPr sz="993" spc="69" dirty="0">
                <a:solidFill>
                  <a:srgbClr val="212121"/>
                </a:solidFill>
                <a:latin typeface="Calibri"/>
                <a:cs typeface="Calibri"/>
              </a:rPr>
              <a:t>If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your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account </a:t>
            </a:r>
            <a:r>
              <a:rPr sz="993" spc="93" dirty="0">
                <a:solidFill>
                  <a:srgbClr val="212121"/>
                </a:solidFill>
                <a:latin typeface="Calibri"/>
                <a:cs typeface="Calibri"/>
              </a:rPr>
              <a:t>is </a:t>
            </a:r>
            <a:r>
              <a:rPr sz="993" spc="96" dirty="0">
                <a:solidFill>
                  <a:srgbClr val="212121"/>
                </a:solidFill>
                <a:latin typeface="Calibri"/>
                <a:cs typeface="Calibri"/>
              </a:rPr>
              <a:t>in </a:t>
            </a:r>
            <a:r>
              <a:rPr sz="993" spc="139" dirty="0">
                <a:solidFill>
                  <a:srgbClr val="212121"/>
                </a:solidFill>
                <a:latin typeface="Calibri"/>
                <a:cs typeface="Calibri"/>
              </a:rPr>
              <a:t>good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standing,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you </a:t>
            </a:r>
            <a:r>
              <a:rPr sz="993" spc="139" dirty="0">
                <a:solidFill>
                  <a:srgbClr val="212121"/>
                </a:solidFill>
                <a:latin typeface="Calibri"/>
                <a:cs typeface="Calibri"/>
              </a:rPr>
              <a:t>should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be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granted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an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increase  </a:t>
            </a:r>
            <a:r>
              <a:rPr sz="993" spc="96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your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credit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03" dirty="0">
                <a:solidFill>
                  <a:srgbClr val="212121"/>
                </a:solidFill>
                <a:latin typeface="Calibri"/>
                <a:cs typeface="Calibri"/>
              </a:rPr>
              <a:t>limit.</a:t>
            </a:r>
            <a:r>
              <a:rPr sz="993" spc="18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60" dirty="0">
                <a:solidFill>
                  <a:srgbClr val="212121"/>
                </a:solidFill>
                <a:latin typeface="Calibri"/>
                <a:cs typeface="Calibri"/>
              </a:rPr>
              <a:t>It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93" dirty="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important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not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89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993" spc="18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46" dirty="0">
                <a:solidFill>
                  <a:srgbClr val="212121"/>
                </a:solidFill>
                <a:latin typeface="Calibri"/>
                <a:cs typeface="Calibri"/>
              </a:rPr>
              <a:t>spend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13" dirty="0">
                <a:solidFill>
                  <a:srgbClr val="212121"/>
                </a:solidFill>
                <a:latin typeface="Calibri"/>
                <a:cs typeface="Calibri"/>
              </a:rPr>
              <a:t>this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46" dirty="0">
                <a:solidFill>
                  <a:srgbClr val="212121"/>
                </a:solidFill>
                <a:latin typeface="Calibri"/>
                <a:cs typeface="Calibri"/>
              </a:rPr>
              <a:t>amount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so</a:t>
            </a:r>
            <a:r>
              <a:rPr sz="993" spc="18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you</a:t>
            </a:r>
            <a:endParaRPr sz="993" dirty="0">
              <a:latin typeface="Calibri"/>
              <a:cs typeface="Calibri"/>
            </a:endParaRPr>
          </a:p>
          <a:p>
            <a:pPr marL="226511">
              <a:spcBef>
                <a:spcPts val="89"/>
              </a:spcBef>
            </a:pP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maintain </a:t>
            </a:r>
            <a:r>
              <a:rPr sz="993" spc="86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lower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credit utilization</a:t>
            </a:r>
            <a:r>
              <a:rPr sz="993" spc="437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rate.</a:t>
            </a:r>
            <a:endParaRPr sz="993" dirty="0">
              <a:latin typeface="Calibri"/>
              <a:cs typeface="Calibri"/>
            </a:endParaRPr>
          </a:p>
          <a:p>
            <a:pPr marL="226511" marR="121030">
              <a:lnSpc>
                <a:spcPct val="107400"/>
              </a:lnSpc>
              <a:tabLst>
                <a:tab pos="2104997" algn="l"/>
              </a:tabLst>
            </a:pP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Don’t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close </a:t>
            </a:r>
            <a:r>
              <a:rPr sz="993" spc="86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credit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card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account: </a:t>
            </a:r>
            <a:r>
              <a:rPr sz="993" spc="69" dirty="0">
                <a:solidFill>
                  <a:srgbClr val="212121"/>
                </a:solidFill>
                <a:latin typeface="Calibri"/>
                <a:cs typeface="Calibri"/>
              </a:rPr>
              <a:t>If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you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are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not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using </a:t>
            </a:r>
            <a:r>
              <a:rPr sz="993" spc="86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certain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credit card, </a:t>
            </a:r>
            <a:r>
              <a:rPr sz="993" spc="60" dirty="0">
                <a:solidFill>
                  <a:srgbClr val="212121"/>
                </a:solidFill>
                <a:latin typeface="Calibri"/>
                <a:cs typeface="Calibri"/>
              </a:rPr>
              <a:t>it </a:t>
            </a:r>
            <a:r>
              <a:rPr sz="993" spc="93" dirty="0">
                <a:solidFill>
                  <a:srgbClr val="212121"/>
                </a:solidFill>
                <a:latin typeface="Calibri"/>
                <a:cs typeface="Calibri"/>
              </a:rPr>
              <a:t>is 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best </a:t>
            </a:r>
            <a:r>
              <a:rPr sz="993" spc="89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"ADD </a:t>
            </a:r>
            <a:r>
              <a:rPr sz="993" spc="86" dirty="0">
                <a:solidFill>
                  <a:srgbClr val="212121"/>
                </a:solidFill>
                <a:latin typeface="Calibri"/>
                <a:cs typeface="Calibri"/>
              </a:rPr>
              <a:t>IT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93" spc="139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FREEZER"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instead </a:t>
            </a:r>
            <a:r>
              <a:rPr sz="993" spc="96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closing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account. </a:t>
            </a:r>
            <a:r>
              <a:rPr sz="993" spc="146" dirty="0">
                <a:solidFill>
                  <a:srgbClr val="212121"/>
                </a:solidFill>
                <a:latin typeface="Calibri"/>
                <a:cs typeface="Calibri"/>
              </a:rPr>
              <a:t>Depending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on 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age </a:t>
            </a:r>
            <a:r>
              <a:rPr sz="993" spc="139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credit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limit </a:t>
            </a:r>
            <a:r>
              <a:rPr sz="993" spc="96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93" spc="86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card, </a:t>
            </a:r>
            <a:r>
              <a:rPr sz="993" spc="60" dirty="0">
                <a:solidFill>
                  <a:srgbClr val="212121"/>
                </a:solidFill>
                <a:latin typeface="Calibri"/>
                <a:cs typeface="Calibri"/>
              </a:rPr>
              <a:t>it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can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hurt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your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credit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score </a:t>
            </a:r>
            <a:r>
              <a:rPr sz="993" spc="66" dirty="0">
                <a:solidFill>
                  <a:srgbClr val="212121"/>
                </a:solidFill>
                <a:latin typeface="Calibri"/>
                <a:cs typeface="Calibri"/>
              </a:rPr>
              <a:t>if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you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close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the 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account. </a:t>
            </a:r>
            <a:r>
              <a:rPr sz="993" spc="113" dirty="0">
                <a:solidFill>
                  <a:srgbClr val="212121"/>
                </a:solidFill>
                <a:latin typeface="Calibri"/>
                <a:cs typeface="Calibri"/>
              </a:rPr>
              <a:t>Say,</a:t>
            </a:r>
            <a:r>
              <a:rPr sz="993" spc="24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993" spc="1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instance,	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you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have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$1,000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96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debt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39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86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$5,000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credit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limit</a:t>
            </a:r>
            <a:endParaRPr sz="993" dirty="0">
              <a:latin typeface="Calibri"/>
              <a:cs typeface="Calibri"/>
            </a:endParaRPr>
          </a:p>
          <a:p>
            <a:pPr marL="226511" marR="3362">
              <a:lnSpc>
                <a:spcPct val="107400"/>
              </a:lnSpc>
            </a:pP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split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evenly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between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two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cards.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Your </a:t>
            </a:r>
            <a:r>
              <a:rPr sz="993" u="heavy" spc="-424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c</a:t>
            </a:r>
            <a:r>
              <a:rPr sz="993" spc="341" dirty="0">
                <a:solidFill>
                  <a:srgbClr val="21212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993" u="heavy" spc="113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  <a:hlinkClick r:id="rId4"/>
              </a:rPr>
              <a:t>redit </a:t>
            </a:r>
            <a:r>
              <a:rPr sz="993" u="heavy" spc="116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  <a:hlinkClick r:id="rId4"/>
              </a:rPr>
              <a:t>utilization </a:t>
            </a:r>
            <a:r>
              <a:rPr sz="993" u="heavy" spc="113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  <a:hlinkClick r:id="rId4"/>
              </a:rPr>
              <a:t>rate</a:t>
            </a:r>
            <a:r>
              <a:rPr sz="993" spc="113" dirty="0">
                <a:solidFill>
                  <a:srgbClr val="21212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993" spc="93" dirty="0">
                <a:solidFill>
                  <a:srgbClr val="212121"/>
                </a:solidFill>
                <a:latin typeface="Calibri"/>
                <a:cs typeface="Calibri"/>
              </a:rPr>
              <a:t>is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20%,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which </a:t>
            </a:r>
            <a:r>
              <a:rPr sz="993" spc="93" dirty="0">
                <a:solidFill>
                  <a:srgbClr val="212121"/>
                </a:solidFill>
                <a:latin typeface="Calibri"/>
                <a:cs typeface="Calibri"/>
              </a:rPr>
              <a:t>is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good.  However,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closing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one </a:t>
            </a:r>
            <a:r>
              <a:rPr sz="993" spc="96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cards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would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put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your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credit utilization </a:t>
            </a:r>
            <a:r>
              <a:rPr sz="993" spc="113" dirty="0">
                <a:solidFill>
                  <a:srgbClr val="212121"/>
                </a:solidFill>
                <a:latin typeface="Calibri"/>
                <a:cs typeface="Calibri"/>
              </a:rPr>
              <a:t>rate </a:t>
            </a:r>
            <a:r>
              <a:rPr sz="993" spc="89" dirty="0">
                <a:solidFill>
                  <a:srgbClr val="212121"/>
                </a:solidFill>
                <a:latin typeface="Calibri"/>
                <a:cs typeface="Calibri"/>
              </a:rPr>
              <a:t>at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40%, 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which </a:t>
            </a:r>
            <a:r>
              <a:rPr sz="993" spc="89" dirty="0">
                <a:solidFill>
                  <a:srgbClr val="212121"/>
                </a:solidFill>
                <a:latin typeface="Calibri"/>
                <a:cs typeface="Calibri"/>
              </a:rPr>
              <a:t>will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negatively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affect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your</a:t>
            </a:r>
            <a:r>
              <a:rPr sz="993" spc="443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score.</a:t>
            </a:r>
            <a:endParaRPr sz="993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4" y="1"/>
            <a:ext cx="6656293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/>
          <p:nvPr/>
        </p:nvSpPr>
        <p:spPr>
          <a:xfrm>
            <a:off x="1243853" y="0"/>
            <a:ext cx="4581665" cy="5143500"/>
          </a:xfrm>
          <a:custGeom>
            <a:avLst/>
            <a:gdLst/>
            <a:ahLst/>
            <a:cxnLst/>
            <a:rect l="l" t="t" r="r" b="b"/>
            <a:pathLst>
              <a:path w="6923404" h="7772400">
                <a:moveTo>
                  <a:pt x="0" y="7772399"/>
                </a:moveTo>
                <a:lnTo>
                  <a:pt x="0" y="0"/>
                </a:lnTo>
                <a:lnTo>
                  <a:pt x="6923355" y="0"/>
                </a:lnTo>
                <a:lnTo>
                  <a:pt x="6923355" y="7772399"/>
                </a:lnTo>
                <a:lnTo>
                  <a:pt x="0" y="777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4" name="object 4"/>
          <p:cNvSpPr/>
          <p:nvPr/>
        </p:nvSpPr>
        <p:spPr>
          <a:xfrm>
            <a:off x="1502571" y="1444273"/>
            <a:ext cx="44123" cy="44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/>
          <p:nvPr/>
        </p:nvSpPr>
        <p:spPr>
          <a:xfrm>
            <a:off x="1502571" y="1772045"/>
            <a:ext cx="44123" cy="44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6" name="object 6"/>
          <p:cNvSpPr/>
          <p:nvPr/>
        </p:nvSpPr>
        <p:spPr>
          <a:xfrm>
            <a:off x="1502571" y="2427589"/>
            <a:ext cx="44123" cy="44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7" name="object 7"/>
          <p:cNvSpPr/>
          <p:nvPr/>
        </p:nvSpPr>
        <p:spPr>
          <a:xfrm>
            <a:off x="1502571" y="2919247"/>
            <a:ext cx="44123" cy="44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8" name="object 8"/>
          <p:cNvSpPr/>
          <p:nvPr/>
        </p:nvSpPr>
        <p:spPr>
          <a:xfrm>
            <a:off x="1502571" y="3574791"/>
            <a:ext cx="44123" cy="44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9" name="object 9"/>
          <p:cNvSpPr/>
          <p:nvPr/>
        </p:nvSpPr>
        <p:spPr>
          <a:xfrm>
            <a:off x="1502571" y="3738677"/>
            <a:ext cx="44123" cy="44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0" name="object 10"/>
          <p:cNvSpPr txBox="1"/>
          <p:nvPr/>
        </p:nvSpPr>
        <p:spPr>
          <a:xfrm>
            <a:off x="1418527" y="689129"/>
            <a:ext cx="4226999" cy="3998681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marR="133217">
              <a:lnSpc>
                <a:spcPct val="106600"/>
              </a:lnSpc>
              <a:spcBef>
                <a:spcPts val="66"/>
              </a:spcBef>
            </a:pPr>
            <a:r>
              <a:rPr sz="1125" spc="199" dirty="0">
                <a:solidFill>
                  <a:srgbClr val="212121"/>
                </a:solidFill>
                <a:latin typeface="Calibri"/>
                <a:cs typeface="Calibri"/>
              </a:rPr>
              <a:t>FICO® </a:t>
            </a:r>
            <a:r>
              <a:rPr sz="1125" spc="162" dirty="0">
                <a:solidFill>
                  <a:srgbClr val="212121"/>
                </a:solidFill>
                <a:latin typeface="Calibri"/>
                <a:cs typeface="Calibri"/>
              </a:rPr>
              <a:t>LiquidCredit® </a:t>
            </a:r>
            <a:r>
              <a:rPr sz="1125" spc="135" dirty="0">
                <a:solidFill>
                  <a:srgbClr val="212121"/>
                </a:solidFill>
                <a:latin typeface="Calibri"/>
                <a:cs typeface="Calibri"/>
              </a:rPr>
              <a:t>Small </a:t>
            </a:r>
            <a:r>
              <a:rPr sz="1125" spc="152" dirty="0">
                <a:solidFill>
                  <a:srgbClr val="212121"/>
                </a:solidFill>
                <a:latin typeface="Calibri"/>
                <a:cs typeface="Calibri"/>
              </a:rPr>
              <a:t>Business </a:t>
            </a:r>
            <a:r>
              <a:rPr sz="1125" spc="139" dirty="0">
                <a:solidFill>
                  <a:srgbClr val="212121"/>
                </a:solidFill>
                <a:latin typeface="Calibri"/>
                <a:cs typeface="Calibri"/>
              </a:rPr>
              <a:t>Scoring </a:t>
            </a:r>
            <a:r>
              <a:rPr sz="1125" spc="132" dirty="0">
                <a:solidFill>
                  <a:srgbClr val="212121"/>
                </a:solidFill>
                <a:latin typeface="Calibri"/>
                <a:cs typeface="Calibri"/>
              </a:rPr>
              <a:t>Service℠  </a:t>
            </a:r>
            <a:r>
              <a:rPr sz="1125" spc="135" dirty="0">
                <a:solidFill>
                  <a:srgbClr val="212121"/>
                </a:solidFill>
                <a:latin typeface="Calibri"/>
                <a:cs typeface="Calibri"/>
              </a:rPr>
              <a:t>Score </a:t>
            </a:r>
            <a:r>
              <a:rPr sz="1125" spc="146" dirty="0">
                <a:solidFill>
                  <a:srgbClr val="212121"/>
                </a:solidFill>
                <a:latin typeface="Calibri"/>
                <a:cs typeface="Calibri"/>
              </a:rPr>
              <a:t>Range</a:t>
            </a:r>
            <a:r>
              <a:rPr sz="1125" spc="25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125" spc="122" dirty="0">
                <a:solidFill>
                  <a:srgbClr val="212121"/>
                </a:solidFill>
                <a:latin typeface="Calibri"/>
                <a:cs typeface="Calibri"/>
              </a:rPr>
              <a:t>0-300</a:t>
            </a:r>
            <a:endParaRPr sz="1125" dirty="0">
              <a:latin typeface="Calibri"/>
              <a:cs typeface="Calibri"/>
            </a:endParaRPr>
          </a:p>
          <a:p>
            <a:pPr marL="8405">
              <a:spcBef>
                <a:spcPts val="89"/>
              </a:spcBef>
            </a:pPr>
            <a:r>
              <a:rPr sz="1125" spc="142" dirty="0">
                <a:solidFill>
                  <a:srgbClr val="212121"/>
                </a:solidFill>
                <a:latin typeface="Calibri"/>
                <a:cs typeface="Calibri"/>
              </a:rPr>
              <a:t>SBA </a:t>
            </a:r>
            <a:r>
              <a:rPr sz="1125" spc="119" dirty="0">
                <a:solidFill>
                  <a:srgbClr val="212121"/>
                </a:solidFill>
                <a:latin typeface="Calibri"/>
                <a:cs typeface="Calibri"/>
              </a:rPr>
              <a:t>pull </a:t>
            </a:r>
            <a:r>
              <a:rPr sz="1125" spc="142" dirty="0">
                <a:solidFill>
                  <a:srgbClr val="212121"/>
                </a:solidFill>
                <a:latin typeface="Calibri"/>
                <a:cs typeface="Calibri"/>
              </a:rPr>
              <a:t>EXPERIAN </a:t>
            </a:r>
            <a:r>
              <a:rPr sz="1125" spc="162" dirty="0">
                <a:solidFill>
                  <a:srgbClr val="212121"/>
                </a:solidFill>
                <a:latin typeface="Calibri"/>
                <a:cs typeface="Calibri"/>
              </a:rPr>
              <a:t>CONSUMER</a:t>
            </a:r>
            <a:r>
              <a:rPr sz="1125" spc="37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125" spc="146" dirty="0">
                <a:solidFill>
                  <a:srgbClr val="212121"/>
                </a:solidFill>
                <a:latin typeface="Calibri"/>
                <a:cs typeface="Calibri"/>
              </a:rPr>
              <a:t>CREDIT</a:t>
            </a:r>
            <a:endParaRPr sz="1125" dirty="0">
              <a:latin typeface="Calibri"/>
              <a:cs typeface="Calibri"/>
            </a:endParaRPr>
          </a:p>
          <a:p>
            <a:pPr marL="208020">
              <a:spcBef>
                <a:spcPts val="1132"/>
              </a:spcBef>
            </a:pP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135" dirty="0">
                <a:solidFill>
                  <a:srgbClr val="212121"/>
                </a:solidFill>
                <a:latin typeface="Calibri"/>
                <a:cs typeface="Calibri"/>
              </a:rPr>
              <a:t>minimum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score </a:t>
            </a:r>
            <a:r>
              <a:rPr sz="927" spc="73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pass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SBA’s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pre-screen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process</a:t>
            </a:r>
            <a:r>
              <a:rPr sz="927" spc="29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endParaRPr sz="927" dirty="0">
              <a:latin typeface="Calibri"/>
              <a:cs typeface="Calibri"/>
            </a:endParaRPr>
          </a:p>
          <a:p>
            <a:pPr marL="208020" marR="3362">
              <a:lnSpc>
                <a:spcPct val="116100"/>
              </a:lnSpc>
            </a:pP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currently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140.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But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most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lenders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set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their </a:t>
            </a:r>
            <a:r>
              <a:rPr sz="927" spc="135" dirty="0">
                <a:solidFill>
                  <a:srgbClr val="212121"/>
                </a:solidFill>
                <a:latin typeface="Calibri"/>
                <a:cs typeface="Calibri"/>
              </a:rPr>
              <a:t>minimum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score </a:t>
            </a:r>
            <a:r>
              <a:rPr sz="927" spc="73" dirty="0">
                <a:solidFill>
                  <a:srgbClr val="212121"/>
                </a:solidFill>
                <a:latin typeface="Calibri"/>
                <a:cs typeface="Calibri"/>
              </a:rPr>
              <a:t>at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160. 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scoring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is </a:t>
            </a: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based </a:t>
            </a:r>
            <a:r>
              <a:rPr sz="927" spc="126" dirty="0">
                <a:solidFill>
                  <a:srgbClr val="212121"/>
                </a:solidFill>
                <a:latin typeface="Calibri"/>
                <a:cs typeface="Calibri"/>
              </a:rPr>
              <a:t>upon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personal and </a:t>
            </a: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business </a:t>
            </a:r>
            <a:r>
              <a:rPr sz="927" spc="99" dirty="0">
                <a:solidFill>
                  <a:srgbClr val="212121"/>
                </a:solidFill>
                <a:latin typeface="Calibri"/>
                <a:cs typeface="Calibri"/>
              </a:rPr>
              <a:t>credit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history 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other financial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information. </a:t>
            </a:r>
            <a:r>
              <a:rPr sz="927" spc="50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strong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history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927" spc="30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business</a:t>
            </a:r>
            <a:endParaRPr sz="927" dirty="0">
              <a:latin typeface="Calibri"/>
              <a:cs typeface="Calibri"/>
            </a:endParaRPr>
          </a:p>
          <a:p>
            <a:pPr marL="208020" marR="76064">
              <a:lnSpc>
                <a:spcPct val="116100"/>
              </a:lnSpc>
            </a:pPr>
            <a:r>
              <a:rPr sz="927" spc="99" dirty="0">
                <a:solidFill>
                  <a:srgbClr val="212121"/>
                </a:solidFill>
                <a:latin typeface="Calibri"/>
                <a:cs typeface="Calibri"/>
              </a:rPr>
              <a:t>credit </a:t>
            </a:r>
            <a:r>
              <a:rPr sz="927" spc="89" dirty="0">
                <a:solidFill>
                  <a:srgbClr val="212121"/>
                </a:solidFill>
                <a:latin typeface="Calibri"/>
                <a:cs typeface="Calibri"/>
              </a:rPr>
              <a:t>with </a:t>
            </a:r>
            <a:r>
              <a:rPr sz="927" spc="99" dirty="0">
                <a:solidFill>
                  <a:srgbClr val="212121"/>
                </a:solidFill>
                <a:latin typeface="Calibri"/>
                <a:cs typeface="Calibri"/>
              </a:rPr>
              <a:t>timely </a:t>
            </a: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payments </a:t>
            </a:r>
            <a:r>
              <a:rPr sz="927" spc="73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vendors and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suppliers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may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help 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boost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your </a:t>
            </a:r>
            <a:r>
              <a:rPr sz="927" spc="132" dirty="0">
                <a:solidFill>
                  <a:srgbClr val="212121"/>
                </a:solidFill>
                <a:latin typeface="Calibri"/>
                <a:cs typeface="Calibri"/>
              </a:rPr>
              <a:t>SBSS</a:t>
            </a:r>
            <a:r>
              <a:rPr sz="927" spc="2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score.</a:t>
            </a:r>
            <a:endParaRPr sz="927" dirty="0">
              <a:latin typeface="Calibri"/>
              <a:cs typeface="Calibri"/>
            </a:endParaRPr>
          </a:p>
          <a:p>
            <a:pPr marL="208020" marR="151287" algn="just">
              <a:lnSpc>
                <a:spcPct val="116100"/>
              </a:lnSpc>
            </a:pP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Because </a:t>
            </a:r>
            <a:r>
              <a:rPr sz="927" spc="126" dirty="0">
                <a:solidFill>
                  <a:srgbClr val="212121"/>
                </a:solidFill>
                <a:latin typeface="Calibri"/>
                <a:cs typeface="Calibri"/>
              </a:rPr>
              <a:t>businesses </a:t>
            </a:r>
            <a:r>
              <a:rPr sz="927" spc="103" dirty="0">
                <a:solidFill>
                  <a:srgbClr val="212121"/>
                </a:solidFill>
                <a:latin typeface="Calibri"/>
                <a:cs typeface="Calibri"/>
              </a:rPr>
              <a:t>are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not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covered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by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FCRA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protections, you 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can </a:t>
            </a:r>
            <a:r>
              <a:rPr sz="927" spc="99" dirty="0">
                <a:solidFill>
                  <a:srgbClr val="212121"/>
                </a:solidFill>
                <a:latin typeface="Calibri"/>
                <a:cs typeface="Calibri"/>
              </a:rPr>
              <a:t>be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denied </a:t>
            </a: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business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financing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due </a:t>
            </a:r>
            <a:r>
              <a:rPr sz="927" spc="73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your </a:t>
            </a:r>
            <a:r>
              <a:rPr sz="927" spc="132" dirty="0">
                <a:solidFill>
                  <a:srgbClr val="212121"/>
                </a:solidFill>
                <a:latin typeface="Calibri"/>
                <a:cs typeface="Calibri"/>
              </a:rPr>
              <a:t>SBSS </a:t>
            </a:r>
            <a:r>
              <a:rPr sz="927" spc="103" dirty="0">
                <a:solidFill>
                  <a:srgbClr val="212121"/>
                </a:solidFill>
                <a:latin typeface="Calibri"/>
                <a:cs typeface="Calibri"/>
              </a:rPr>
              <a:t>score,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and 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lenders </a:t>
            </a:r>
            <a:r>
              <a:rPr sz="927" spc="103" dirty="0">
                <a:solidFill>
                  <a:srgbClr val="212121"/>
                </a:solidFill>
                <a:latin typeface="Calibri"/>
                <a:cs typeface="Calibri"/>
              </a:rPr>
              <a:t>are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not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required </a:t>
            </a:r>
            <a:r>
              <a:rPr sz="927" spc="73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notify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you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reason</a:t>
            </a:r>
            <a:r>
              <a:rPr sz="927" spc="443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why.</a:t>
            </a:r>
            <a:endParaRPr sz="927" dirty="0">
              <a:latin typeface="Calibri"/>
              <a:cs typeface="Calibri"/>
            </a:endParaRPr>
          </a:p>
          <a:p>
            <a:pPr marL="208020" marR="51270">
              <a:lnSpc>
                <a:spcPct val="116100"/>
              </a:lnSpc>
            </a:pP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FICO </a:t>
            </a:r>
            <a:r>
              <a:rPr sz="927" spc="132" dirty="0">
                <a:solidFill>
                  <a:srgbClr val="212121"/>
                </a:solidFill>
                <a:latin typeface="Calibri"/>
                <a:cs typeface="Calibri"/>
              </a:rPr>
              <a:t>SBSS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score </a:t>
            </a:r>
            <a:r>
              <a:rPr sz="927" spc="75" dirty="0">
                <a:solidFill>
                  <a:srgbClr val="212121"/>
                </a:solidFill>
                <a:latin typeface="Calibri"/>
                <a:cs typeface="Calibri"/>
              </a:rPr>
              <a:t>will </a:t>
            </a:r>
            <a:r>
              <a:rPr sz="927" spc="99" dirty="0">
                <a:solidFill>
                  <a:srgbClr val="212121"/>
                </a:solidFill>
                <a:latin typeface="Calibri"/>
                <a:cs typeface="Calibri"/>
              </a:rPr>
              <a:t>be </a:t>
            </a: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used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for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term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loans, </a:t>
            </a:r>
            <a:r>
              <a:rPr sz="927" spc="103" dirty="0">
                <a:solidFill>
                  <a:srgbClr val="212121"/>
                </a:solidFill>
                <a:latin typeface="Calibri"/>
                <a:cs typeface="Calibri"/>
              </a:rPr>
              <a:t>lines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credit, 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and commercial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loans up </a:t>
            </a:r>
            <a:r>
              <a:rPr sz="927" spc="73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$350,000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from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Small</a:t>
            </a:r>
            <a:r>
              <a:rPr sz="927" spc="31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26" dirty="0">
                <a:solidFill>
                  <a:srgbClr val="212121"/>
                </a:solidFill>
                <a:latin typeface="Calibri"/>
                <a:cs typeface="Calibri"/>
              </a:rPr>
              <a:t>Business</a:t>
            </a:r>
            <a:endParaRPr sz="927" dirty="0">
              <a:latin typeface="Calibri"/>
              <a:cs typeface="Calibri"/>
            </a:endParaRPr>
          </a:p>
          <a:p>
            <a:pPr marL="208020" marR="17229">
              <a:lnSpc>
                <a:spcPct val="116100"/>
              </a:lnSpc>
            </a:pP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Administration </a:t>
            </a:r>
            <a:r>
              <a:rPr sz="927" spc="89" dirty="0">
                <a:solidFill>
                  <a:srgbClr val="212121"/>
                </a:solidFill>
                <a:latin typeface="Calibri"/>
                <a:cs typeface="Calibri"/>
              </a:rPr>
              <a:t>(SBA).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135" dirty="0">
                <a:solidFill>
                  <a:srgbClr val="212121"/>
                </a:solidFill>
                <a:latin typeface="Calibri"/>
                <a:cs typeface="Calibri"/>
              </a:rPr>
              <a:t>minimum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score </a:t>
            </a:r>
            <a:r>
              <a:rPr sz="927" spc="73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pass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SBA’s </a:t>
            </a:r>
            <a:r>
              <a:rPr sz="927" spc="99" dirty="0">
                <a:solidFill>
                  <a:srgbClr val="212121"/>
                </a:solidFill>
                <a:latin typeface="Calibri"/>
                <a:cs typeface="Calibri"/>
              </a:rPr>
              <a:t>pre- 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screen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process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is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currently</a:t>
            </a:r>
            <a:r>
              <a:rPr sz="927" spc="3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140.</a:t>
            </a:r>
            <a:endParaRPr sz="927" dirty="0">
              <a:latin typeface="Calibri"/>
              <a:cs typeface="Calibri"/>
            </a:endParaRPr>
          </a:p>
          <a:p>
            <a:pPr marL="208020">
              <a:spcBef>
                <a:spcPts val="175"/>
              </a:spcBef>
            </a:pP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Small </a:t>
            </a:r>
            <a:r>
              <a:rPr sz="927" spc="126" dirty="0">
                <a:solidFill>
                  <a:srgbClr val="212121"/>
                </a:solidFill>
                <a:latin typeface="Calibri"/>
                <a:cs typeface="Calibri"/>
              </a:rPr>
              <a:t>Business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Financial </a:t>
            </a: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Exchange</a:t>
            </a:r>
            <a:r>
              <a:rPr sz="927" spc="2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(SBFE)</a:t>
            </a:r>
            <a:endParaRPr sz="927" dirty="0">
              <a:latin typeface="Calibri"/>
              <a:cs typeface="Calibri"/>
            </a:endParaRPr>
          </a:p>
          <a:p>
            <a:pPr marL="208020" marR="264333" algn="just">
              <a:lnSpc>
                <a:spcPct val="116100"/>
              </a:lnSpc>
            </a:pP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SBFE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is </a:t>
            </a:r>
            <a:r>
              <a:rPr sz="927" spc="69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nonprofit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trade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association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that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maintains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the 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SBFE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Data Warehouse,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which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compiles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payment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data</a:t>
            </a:r>
            <a:r>
              <a:rPr sz="927" spc="13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endParaRPr sz="927" dirty="0">
              <a:latin typeface="Calibri"/>
              <a:cs typeface="Calibri"/>
            </a:endParaRPr>
          </a:p>
          <a:p>
            <a:pPr marL="208020" marR="298373" algn="just">
              <a:lnSpc>
                <a:spcPct val="116100"/>
              </a:lnSpc>
            </a:pP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commercial bank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loans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927" spc="103" dirty="0">
                <a:solidFill>
                  <a:srgbClr val="212121"/>
                </a:solidFill>
                <a:latin typeface="Calibri"/>
                <a:cs typeface="Calibri"/>
              </a:rPr>
              <a:t>lines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credit, </a:t>
            </a:r>
            <a:r>
              <a:rPr sz="927" spc="99" dirty="0">
                <a:solidFill>
                  <a:srgbClr val="212121"/>
                </a:solidFill>
                <a:latin typeface="Calibri"/>
                <a:cs typeface="Calibri"/>
              </a:rPr>
              <a:t>credit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cards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and 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leases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from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participating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lenders. Inquiries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(aka </a:t>
            </a:r>
            <a:r>
              <a:rPr sz="927" spc="83" dirty="0">
                <a:solidFill>
                  <a:srgbClr val="212121"/>
                </a:solidFill>
                <a:latin typeface="Calibri"/>
                <a:cs typeface="Calibri"/>
              </a:rPr>
              <a:t>“credit  pulls”)</a:t>
            </a:r>
            <a:r>
              <a:rPr sz="927" spc="15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75" dirty="0">
                <a:solidFill>
                  <a:srgbClr val="212121"/>
                </a:solidFill>
                <a:latin typeface="Calibri"/>
                <a:cs typeface="Calibri"/>
              </a:rPr>
              <a:t>will</a:t>
            </a:r>
            <a:r>
              <a:rPr sz="927" spc="15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also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9" dirty="0">
                <a:solidFill>
                  <a:srgbClr val="212121"/>
                </a:solidFill>
                <a:latin typeface="Calibri"/>
                <a:cs typeface="Calibri"/>
              </a:rPr>
              <a:t>be</a:t>
            </a:r>
            <a:r>
              <a:rPr sz="927" spc="15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listed,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however,</a:t>
            </a:r>
            <a:r>
              <a:rPr sz="927" spc="15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Equifax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does</a:t>
            </a:r>
            <a:r>
              <a:rPr sz="927" spc="15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not</a:t>
            </a:r>
            <a:r>
              <a:rPr sz="927" spc="15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9" dirty="0">
                <a:solidFill>
                  <a:srgbClr val="212121"/>
                </a:solidFill>
                <a:latin typeface="Calibri"/>
                <a:cs typeface="Calibri"/>
              </a:rPr>
              <a:t>take</a:t>
            </a:r>
            <a:endParaRPr sz="927" dirty="0">
              <a:latin typeface="Calibri"/>
              <a:cs typeface="Calibri"/>
            </a:endParaRPr>
          </a:p>
          <a:p>
            <a:pPr marL="208020" algn="just">
              <a:spcBef>
                <a:spcPts val="179"/>
              </a:spcBef>
            </a:pP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inquiries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into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account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when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calculating </a:t>
            </a:r>
            <a:r>
              <a:rPr sz="927" spc="103" dirty="0">
                <a:solidFill>
                  <a:srgbClr val="212121"/>
                </a:solidFill>
                <a:latin typeface="Calibri"/>
                <a:cs typeface="Calibri"/>
              </a:rPr>
              <a:t>risk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scores.</a:t>
            </a:r>
            <a:endParaRPr sz="927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26462" y="155624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5">
                <a:moveTo>
                  <a:pt x="1320234" y="700167"/>
                </a:moveTo>
                <a:lnTo>
                  <a:pt x="0" y="28450"/>
                </a:lnTo>
                <a:lnTo>
                  <a:pt x="14359" y="0"/>
                </a:lnTo>
                <a:lnTo>
                  <a:pt x="1320234" y="664339"/>
                </a:lnTo>
                <a:lnTo>
                  <a:pt x="1320234" y="700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2" name="object 12"/>
          <p:cNvSpPr/>
          <p:nvPr/>
        </p:nvSpPr>
        <p:spPr>
          <a:xfrm>
            <a:off x="7026462" y="164033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5">
                <a:moveTo>
                  <a:pt x="1320234" y="700167"/>
                </a:moveTo>
                <a:lnTo>
                  <a:pt x="0" y="28447"/>
                </a:lnTo>
                <a:lnTo>
                  <a:pt x="14358" y="0"/>
                </a:lnTo>
                <a:lnTo>
                  <a:pt x="1320234" y="664339"/>
                </a:lnTo>
                <a:lnTo>
                  <a:pt x="1320234" y="700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3" name="object 13"/>
          <p:cNvSpPr/>
          <p:nvPr/>
        </p:nvSpPr>
        <p:spPr>
          <a:xfrm>
            <a:off x="7026462" y="172442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3"/>
                </a:moveTo>
                <a:lnTo>
                  <a:pt x="0" y="28427"/>
                </a:lnTo>
                <a:lnTo>
                  <a:pt x="14348" y="0"/>
                </a:lnTo>
                <a:lnTo>
                  <a:pt x="1320234" y="664344"/>
                </a:lnTo>
                <a:lnTo>
                  <a:pt x="1320234" y="700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4" name="object 14"/>
          <p:cNvSpPr/>
          <p:nvPr/>
        </p:nvSpPr>
        <p:spPr>
          <a:xfrm>
            <a:off x="7026462" y="1808506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0"/>
                </a:moveTo>
                <a:lnTo>
                  <a:pt x="0" y="28435"/>
                </a:lnTo>
                <a:lnTo>
                  <a:pt x="14352" y="0"/>
                </a:lnTo>
                <a:lnTo>
                  <a:pt x="1320234" y="664342"/>
                </a:lnTo>
                <a:lnTo>
                  <a:pt x="1320234" y="700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5" name="object 15"/>
          <p:cNvSpPr/>
          <p:nvPr/>
        </p:nvSpPr>
        <p:spPr>
          <a:xfrm>
            <a:off x="7026462" y="189259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6"/>
                </a:moveTo>
                <a:lnTo>
                  <a:pt x="0" y="28412"/>
                </a:lnTo>
                <a:lnTo>
                  <a:pt x="14340" y="0"/>
                </a:lnTo>
                <a:lnTo>
                  <a:pt x="1320234" y="664348"/>
                </a:lnTo>
                <a:lnTo>
                  <a:pt x="1320234" y="70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6" name="object 16"/>
          <p:cNvSpPr/>
          <p:nvPr/>
        </p:nvSpPr>
        <p:spPr>
          <a:xfrm>
            <a:off x="7026462" y="197668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9"/>
                </a:moveTo>
                <a:lnTo>
                  <a:pt x="0" y="28402"/>
                </a:lnTo>
                <a:lnTo>
                  <a:pt x="14335" y="0"/>
                </a:lnTo>
                <a:lnTo>
                  <a:pt x="1320234" y="664351"/>
                </a:lnTo>
                <a:lnTo>
                  <a:pt x="1320234" y="700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7" name="object 17"/>
          <p:cNvSpPr/>
          <p:nvPr/>
        </p:nvSpPr>
        <p:spPr>
          <a:xfrm>
            <a:off x="7026462" y="206076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6"/>
                </a:moveTo>
                <a:lnTo>
                  <a:pt x="0" y="28413"/>
                </a:lnTo>
                <a:lnTo>
                  <a:pt x="14340" y="0"/>
                </a:lnTo>
                <a:lnTo>
                  <a:pt x="1320234" y="664348"/>
                </a:lnTo>
                <a:lnTo>
                  <a:pt x="1320234" y="70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8" name="object 18"/>
          <p:cNvSpPr/>
          <p:nvPr/>
        </p:nvSpPr>
        <p:spPr>
          <a:xfrm>
            <a:off x="7026462" y="2144857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9"/>
                </a:moveTo>
                <a:lnTo>
                  <a:pt x="0" y="28403"/>
                </a:lnTo>
                <a:lnTo>
                  <a:pt x="14335" y="0"/>
                </a:lnTo>
                <a:lnTo>
                  <a:pt x="1320234" y="664351"/>
                </a:lnTo>
                <a:lnTo>
                  <a:pt x="1320234" y="700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9" name="object 19"/>
          <p:cNvSpPr/>
          <p:nvPr/>
        </p:nvSpPr>
        <p:spPr>
          <a:xfrm>
            <a:off x="7026462" y="222894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3"/>
                </a:moveTo>
                <a:lnTo>
                  <a:pt x="0" y="28539"/>
                </a:lnTo>
                <a:lnTo>
                  <a:pt x="0" y="28384"/>
                </a:lnTo>
                <a:lnTo>
                  <a:pt x="14326" y="0"/>
                </a:lnTo>
                <a:lnTo>
                  <a:pt x="1320234" y="664355"/>
                </a:lnTo>
                <a:lnTo>
                  <a:pt x="1320234" y="700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0" name="object 20"/>
          <p:cNvSpPr/>
          <p:nvPr/>
        </p:nvSpPr>
        <p:spPr>
          <a:xfrm>
            <a:off x="7026462" y="231302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5"/>
                </a:moveTo>
                <a:lnTo>
                  <a:pt x="0" y="28541"/>
                </a:lnTo>
                <a:lnTo>
                  <a:pt x="0" y="28377"/>
                </a:lnTo>
                <a:lnTo>
                  <a:pt x="14323" y="0"/>
                </a:lnTo>
                <a:lnTo>
                  <a:pt x="1320234" y="664357"/>
                </a:lnTo>
                <a:lnTo>
                  <a:pt x="1320234" y="700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1" name="object 21"/>
          <p:cNvSpPr/>
          <p:nvPr/>
        </p:nvSpPr>
        <p:spPr>
          <a:xfrm>
            <a:off x="7026462" y="239711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6"/>
                </a:moveTo>
                <a:lnTo>
                  <a:pt x="0" y="28541"/>
                </a:lnTo>
                <a:lnTo>
                  <a:pt x="0" y="28376"/>
                </a:lnTo>
                <a:lnTo>
                  <a:pt x="14322" y="0"/>
                </a:lnTo>
                <a:lnTo>
                  <a:pt x="1320234" y="664358"/>
                </a:lnTo>
                <a:lnTo>
                  <a:pt x="1320234" y="700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2" name="object 22"/>
          <p:cNvSpPr/>
          <p:nvPr/>
        </p:nvSpPr>
        <p:spPr>
          <a:xfrm>
            <a:off x="7026462" y="2481204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6"/>
                </a:moveTo>
                <a:lnTo>
                  <a:pt x="0" y="28541"/>
                </a:lnTo>
                <a:lnTo>
                  <a:pt x="0" y="28376"/>
                </a:lnTo>
                <a:lnTo>
                  <a:pt x="14322" y="0"/>
                </a:lnTo>
                <a:lnTo>
                  <a:pt x="1320234" y="664358"/>
                </a:lnTo>
                <a:lnTo>
                  <a:pt x="1320234" y="700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3" name="object 23"/>
          <p:cNvSpPr/>
          <p:nvPr/>
        </p:nvSpPr>
        <p:spPr>
          <a:xfrm>
            <a:off x="7026462" y="256529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8"/>
                </a:moveTo>
                <a:lnTo>
                  <a:pt x="0" y="28543"/>
                </a:lnTo>
                <a:lnTo>
                  <a:pt x="0" y="28368"/>
                </a:lnTo>
                <a:lnTo>
                  <a:pt x="14318" y="0"/>
                </a:lnTo>
                <a:lnTo>
                  <a:pt x="1320234" y="664360"/>
                </a:lnTo>
                <a:lnTo>
                  <a:pt x="1320234" y="7001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4" name="object 24"/>
          <p:cNvSpPr/>
          <p:nvPr/>
        </p:nvSpPr>
        <p:spPr>
          <a:xfrm>
            <a:off x="7026462" y="2649377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9"/>
                </a:moveTo>
                <a:lnTo>
                  <a:pt x="0" y="28544"/>
                </a:lnTo>
                <a:lnTo>
                  <a:pt x="0" y="28364"/>
                </a:lnTo>
                <a:lnTo>
                  <a:pt x="14316" y="0"/>
                </a:lnTo>
                <a:lnTo>
                  <a:pt x="1320234" y="664361"/>
                </a:lnTo>
                <a:lnTo>
                  <a:pt x="1320234" y="700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5" name="object 25"/>
          <p:cNvSpPr/>
          <p:nvPr/>
        </p:nvSpPr>
        <p:spPr>
          <a:xfrm>
            <a:off x="7026462" y="273346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3"/>
                </a:moveTo>
                <a:lnTo>
                  <a:pt x="0" y="28549"/>
                </a:lnTo>
                <a:lnTo>
                  <a:pt x="0" y="28347"/>
                </a:lnTo>
                <a:lnTo>
                  <a:pt x="14307" y="0"/>
                </a:lnTo>
                <a:lnTo>
                  <a:pt x="1320234" y="664365"/>
                </a:lnTo>
                <a:lnTo>
                  <a:pt x="1320234" y="70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6" name="object 26"/>
          <p:cNvSpPr/>
          <p:nvPr/>
        </p:nvSpPr>
        <p:spPr>
          <a:xfrm>
            <a:off x="7026462" y="281754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5"/>
                </a:moveTo>
                <a:lnTo>
                  <a:pt x="0" y="28551"/>
                </a:lnTo>
                <a:lnTo>
                  <a:pt x="0" y="28338"/>
                </a:lnTo>
                <a:lnTo>
                  <a:pt x="14303" y="0"/>
                </a:lnTo>
                <a:lnTo>
                  <a:pt x="1320234" y="664367"/>
                </a:lnTo>
                <a:lnTo>
                  <a:pt x="1320234" y="700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7" name="object 27"/>
          <p:cNvSpPr/>
          <p:nvPr/>
        </p:nvSpPr>
        <p:spPr>
          <a:xfrm>
            <a:off x="7026462" y="290163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8"/>
                </a:moveTo>
                <a:lnTo>
                  <a:pt x="0" y="28553"/>
                </a:lnTo>
                <a:lnTo>
                  <a:pt x="0" y="28329"/>
                </a:lnTo>
                <a:lnTo>
                  <a:pt x="14298" y="0"/>
                </a:lnTo>
                <a:lnTo>
                  <a:pt x="1320234" y="664370"/>
                </a:lnTo>
                <a:lnTo>
                  <a:pt x="1320234" y="700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8" name="object 28"/>
          <p:cNvSpPr/>
          <p:nvPr/>
        </p:nvSpPr>
        <p:spPr>
          <a:xfrm>
            <a:off x="7026462" y="2985724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6"/>
                </a:moveTo>
                <a:lnTo>
                  <a:pt x="0" y="28552"/>
                </a:lnTo>
                <a:lnTo>
                  <a:pt x="0" y="28336"/>
                </a:lnTo>
                <a:lnTo>
                  <a:pt x="14302" y="0"/>
                </a:lnTo>
                <a:lnTo>
                  <a:pt x="1320234" y="664368"/>
                </a:lnTo>
                <a:lnTo>
                  <a:pt x="1320234" y="700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9" name="object 29"/>
          <p:cNvSpPr/>
          <p:nvPr/>
        </p:nvSpPr>
        <p:spPr>
          <a:xfrm>
            <a:off x="7026462" y="3069809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7"/>
                </a:moveTo>
                <a:lnTo>
                  <a:pt x="0" y="28553"/>
                </a:lnTo>
                <a:lnTo>
                  <a:pt x="0" y="28331"/>
                </a:lnTo>
                <a:lnTo>
                  <a:pt x="14299" y="0"/>
                </a:lnTo>
                <a:lnTo>
                  <a:pt x="1320234" y="664369"/>
                </a:lnTo>
                <a:lnTo>
                  <a:pt x="1320234" y="70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15047" y="144096"/>
            <a:ext cx="3400845" cy="324278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>
              <a:spcBef>
                <a:spcPts val="66"/>
              </a:spcBef>
            </a:pPr>
            <a:r>
              <a:rPr sz="2052" spc="195" dirty="0">
                <a:latin typeface="Tahoma"/>
                <a:cs typeface="Tahoma"/>
              </a:rPr>
              <a:t>COMPONENTS </a:t>
            </a:r>
            <a:r>
              <a:rPr sz="2052" spc="156" dirty="0">
                <a:latin typeface="Tahoma"/>
                <a:cs typeface="Tahoma"/>
              </a:rPr>
              <a:t>OF</a:t>
            </a:r>
            <a:r>
              <a:rPr sz="2052" spc="-433" dirty="0">
                <a:latin typeface="Tahoma"/>
                <a:cs typeface="Tahoma"/>
              </a:rPr>
              <a:t> </a:t>
            </a:r>
            <a:r>
              <a:rPr sz="2052" spc="103" dirty="0">
                <a:latin typeface="Tahoma"/>
                <a:cs typeface="Tahoma"/>
              </a:rPr>
              <a:t>CREDIT</a:t>
            </a:r>
            <a:endParaRPr sz="2052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0"/>
            <a:ext cx="4606878" cy="5143500"/>
          </a:xfrm>
          <a:custGeom>
            <a:avLst/>
            <a:gdLst/>
            <a:ahLst/>
            <a:cxnLst/>
            <a:rect l="l" t="t" r="r" b="b"/>
            <a:pathLst>
              <a:path w="6961504" h="7772400">
                <a:moveTo>
                  <a:pt x="0" y="7772399"/>
                </a:moveTo>
                <a:lnTo>
                  <a:pt x="0" y="0"/>
                </a:lnTo>
                <a:lnTo>
                  <a:pt x="6961455" y="0"/>
                </a:lnTo>
                <a:lnTo>
                  <a:pt x="6961455" y="7772399"/>
                </a:lnTo>
                <a:lnTo>
                  <a:pt x="0" y="777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/>
          <p:nvPr/>
        </p:nvSpPr>
        <p:spPr>
          <a:xfrm>
            <a:off x="1574637" y="1485193"/>
            <a:ext cx="44123" cy="44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4" name="object 4"/>
          <p:cNvSpPr/>
          <p:nvPr/>
        </p:nvSpPr>
        <p:spPr>
          <a:xfrm>
            <a:off x="1574637" y="2216377"/>
            <a:ext cx="44123" cy="44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/>
          <p:nvPr/>
        </p:nvSpPr>
        <p:spPr>
          <a:xfrm>
            <a:off x="1574637" y="2581969"/>
            <a:ext cx="44123" cy="44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6" name="object 6"/>
          <p:cNvSpPr/>
          <p:nvPr/>
        </p:nvSpPr>
        <p:spPr>
          <a:xfrm>
            <a:off x="1574637" y="2947561"/>
            <a:ext cx="44123" cy="44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7" name="object 7"/>
          <p:cNvSpPr/>
          <p:nvPr/>
        </p:nvSpPr>
        <p:spPr>
          <a:xfrm>
            <a:off x="1574637" y="3130357"/>
            <a:ext cx="44123" cy="44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8" name="object 8"/>
          <p:cNvSpPr/>
          <p:nvPr/>
        </p:nvSpPr>
        <p:spPr>
          <a:xfrm>
            <a:off x="1574637" y="3678744"/>
            <a:ext cx="44123" cy="44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9" name="object 9"/>
          <p:cNvSpPr txBox="1"/>
          <p:nvPr/>
        </p:nvSpPr>
        <p:spPr>
          <a:xfrm>
            <a:off x="1484290" y="1069217"/>
            <a:ext cx="3445809" cy="2891711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>
              <a:spcBef>
                <a:spcPts val="66"/>
              </a:spcBef>
            </a:pPr>
            <a:r>
              <a:rPr sz="1125" spc="139" dirty="0">
                <a:solidFill>
                  <a:srgbClr val="212121"/>
                </a:solidFill>
                <a:latin typeface="Calibri"/>
                <a:cs typeface="Calibri"/>
              </a:rPr>
              <a:t>Equifax </a:t>
            </a:r>
            <a:r>
              <a:rPr sz="1125" spc="152" dirty="0">
                <a:solidFill>
                  <a:srgbClr val="212121"/>
                </a:solidFill>
                <a:latin typeface="Calibri"/>
                <a:cs typeface="Calibri"/>
              </a:rPr>
              <a:t>Business </a:t>
            </a:r>
            <a:r>
              <a:rPr sz="1125" spc="126" dirty="0">
                <a:solidFill>
                  <a:srgbClr val="212121"/>
                </a:solidFill>
                <a:latin typeface="Calibri"/>
                <a:cs typeface="Calibri"/>
              </a:rPr>
              <a:t>Credit</a:t>
            </a:r>
            <a:r>
              <a:rPr sz="1125" spc="29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125" spc="139" dirty="0">
                <a:solidFill>
                  <a:srgbClr val="212121"/>
                </a:solidFill>
                <a:latin typeface="Calibri"/>
                <a:cs typeface="Calibri"/>
              </a:rPr>
              <a:t>Reports</a:t>
            </a:r>
            <a:endParaRPr sz="1125">
              <a:latin typeface="Calibri"/>
              <a:cs typeface="Calibri"/>
            </a:endParaRPr>
          </a:p>
          <a:p>
            <a:pPr marL="222309" marR="3362">
              <a:lnSpc>
                <a:spcPct val="120800"/>
              </a:lnSpc>
              <a:spcBef>
                <a:spcPts val="1165"/>
              </a:spcBef>
            </a:pPr>
            <a:r>
              <a:rPr sz="993" spc="146" dirty="0">
                <a:solidFill>
                  <a:srgbClr val="212121"/>
                </a:solidFill>
                <a:latin typeface="Calibri"/>
                <a:cs typeface="Calibri"/>
              </a:rPr>
              <a:t>Company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data: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Name,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address,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phone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numbers,  </a:t>
            </a:r>
            <a:r>
              <a:rPr sz="993" spc="113" dirty="0">
                <a:solidFill>
                  <a:srgbClr val="212121"/>
                </a:solidFill>
                <a:latin typeface="Calibri"/>
                <a:cs typeface="Calibri"/>
              </a:rPr>
              <a:t>alternate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business </a:t>
            </a:r>
            <a:r>
              <a:rPr sz="993" spc="142" dirty="0">
                <a:solidFill>
                  <a:srgbClr val="212121"/>
                </a:solidFill>
                <a:latin typeface="Calibri"/>
                <a:cs typeface="Calibri"/>
              </a:rPr>
              <a:t>names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(including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DBA’s</a:t>
            </a:r>
            <a:r>
              <a:rPr sz="993" spc="35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99" dirty="0">
                <a:solidFill>
                  <a:srgbClr val="212121"/>
                </a:solidFill>
                <a:latin typeface="Calibri"/>
                <a:cs typeface="Calibri"/>
              </a:rPr>
              <a:t>or</a:t>
            </a:r>
            <a:endParaRPr sz="993">
              <a:latin typeface="Calibri"/>
              <a:cs typeface="Calibri"/>
            </a:endParaRPr>
          </a:p>
          <a:p>
            <a:pPr marL="222309" marR="139940">
              <a:lnSpc>
                <a:spcPct val="120800"/>
              </a:lnSpc>
            </a:pPr>
            <a:r>
              <a:rPr sz="993" spc="103" dirty="0">
                <a:solidFill>
                  <a:srgbClr val="212121"/>
                </a:solidFill>
                <a:latin typeface="Calibri"/>
                <a:cs typeface="Calibri"/>
              </a:rPr>
              <a:t>“doing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business </a:t>
            </a:r>
            <a:r>
              <a:rPr sz="993" spc="75" dirty="0">
                <a:solidFill>
                  <a:srgbClr val="212121"/>
                </a:solidFill>
                <a:latin typeface="Calibri"/>
                <a:cs typeface="Calibri"/>
              </a:rPr>
              <a:t>as”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names), </a:t>
            </a:r>
            <a:r>
              <a:rPr sz="993" spc="99" dirty="0">
                <a:solidFill>
                  <a:srgbClr val="212121"/>
                </a:solidFill>
                <a:latin typeface="Calibri"/>
                <a:cs typeface="Calibri"/>
              </a:rPr>
              <a:t>SIC/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NAICS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codes, 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owner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and guarantor</a:t>
            </a:r>
            <a:r>
              <a:rPr sz="993" spc="25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names.</a:t>
            </a:r>
            <a:endParaRPr sz="993">
              <a:latin typeface="Calibri"/>
              <a:cs typeface="Calibri"/>
            </a:endParaRPr>
          </a:p>
          <a:p>
            <a:pPr marL="222309" marR="4623">
              <a:lnSpc>
                <a:spcPct val="120800"/>
              </a:lnSpc>
            </a:pPr>
            <a:r>
              <a:rPr sz="993" spc="113" dirty="0">
                <a:solidFill>
                  <a:srgbClr val="212121"/>
                </a:solidFill>
                <a:latin typeface="Calibri"/>
                <a:cs typeface="Calibri"/>
              </a:rPr>
              <a:t>Credit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data: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Equifax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does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not take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inquiries </a:t>
            </a:r>
            <a:r>
              <a:rPr sz="993" spc="103" dirty="0">
                <a:solidFill>
                  <a:srgbClr val="212121"/>
                </a:solidFill>
                <a:latin typeface="Calibri"/>
                <a:cs typeface="Calibri"/>
              </a:rPr>
              <a:t>into 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account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when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calculating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risk</a:t>
            </a:r>
            <a:r>
              <a:rPr sz="993" spc="3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scores.</a:t>
            </a:r>
            <a:endParaRPr sz="993">
              <a:latin typeface="Calibri"/>
              <a:cs typeface="Calibri"/>
            </a:endParaRPr>
          </a:p>
          <a:p>
            <a:pPr marL="222309">
              <a:spcBef>
                <a:spcPts val="248"/>
              </a:spcBef>
            </a:pP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Public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record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data: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business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tax</a:t>
            </a:r>
            <a:r>
              <a:rPr sz="993" spc="37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03" dirty="0">
                <a:solidFill>
                  <a:srgbClr val="212121"/>
                </a:solidFill>
                <a:latin typeface="Calibri"/>
                <a:cs typeface="Calibri"/>
              </a:rPr>
              <a:t>liens,</a:t>
            </a:r>
            <a:endParaRPr sz="993">
              <a:latin typeface="Calibri"/>
              <a:cs typeface="Calibri"/>
            </a:endParaRPr>
          </a:p>
          <a:p>
            <a:pPr marL="222309">
              <a:spcBef>
                <a:spcPts val="248"/>
              </a:spcBef>
            </a:pP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judgments, </a:t>
            </a:r>
            <a:r>
              <a:rPr sz="993" spc="139" dirty="0">
                <a:solidFill>
                  <a:srgbClr val="212121"/>
                </a:solidFill>
                <a:latin typeface="Calibri"/>
                <a:cs typeface="Calibri"/>
              </a:rPr>
              <a:t>UCC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filings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993" spc="30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bankruptcies</a:t>
            </a:r>
            <a:endParaRPr sz="993">
              <a:latin typeface="Calibri"/>
              <a:cs typeface="Calibri"/>
            </a:endParaRPr>
          </a:p>
          <a:p>
            <a:pPr marL="222309">
              <a:spcBef>
                <a:spcPts val="248"/>
              </a:spcBef>
            </a:pP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Payment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Index: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“Days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Beyond </a:t>
            </a:r>
            <a:r>
              <a:rPr sz="993" spc="113" dirty="0">
                <a:solidFill>
                  <a:srgbClr val="212121"/>
                </a:solidFill>
                <a:latin typeface="Calibri"/>
                <a:cs typeface="Calibri"/>
              </a:rPr>
              <a:t>Terms”</a:t>
            </a:r>
            <a:r>
              <a:rPr sz="993" spc="35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(DBT)</a:t>
            </a:r>
            <a:endParaRPr sz="993">
              <a:latin typeface="Calibri"/>
              <a:cs typeface="Calibri"/>
            </a:endParaRPr>
          </a:p>
          <a:p>
            <a:pPr marL="222309" marR="33619" algn="just">
              <a:lnSpc>
                <a:spcPct val="120800"/>
              </a:lnSpc>
            </a:pP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Financial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Data: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General information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about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bank 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balances and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returned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checks, assets,</a:t>
            </a:r>
            <a:r>
              <a:rPr sz="993" spc="35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real</a:t>
            </a:r>
            <a:endParaRPr sz="993">
              <a:latin typeface="Calibri"/>
              <a:cs typeface="Calibri"/>
            </a:endParaRPr>
          </a:p>
          <a:p>
            <a:pPr marL="222309" marR="29417" algn="just">
              <a:lnSpc>
                <a:spcPct val="120800"/>
              </a:lnSpc>
            </a:pP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estate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owned,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inventory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993" spc="113" dirty="0">
                <a:solidFill>
                  <a:srgbClr val="212121"/>
                </a:solidFill>
                <a:latin typeface="Calibri"/>
                <a:cs typeface="Calibri"/>
              </a:rPr>
              <a:t>sales, as available. 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Equifax </a:t>
            </a:r>
            <a:r>
              <a:rPr sz="993" spc="89" dirty="0">
                <a:solidFill>
                  <a:srgbClr val="212121"/>
                </a:solidFill>
                <a:latin typeface="Calibri"/>
                <a:cs typeface="Calibri"/>
              </a:rPr>
              <a:t>ID: </a:t>
            </a:r>
            <a:r>
              <a:rPr sz="993" spc="53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unique </a:t>
            </a:r>
            <a:r>
              <a:rPr sz="993" spc="113" dirty="0">
                <a:solidFill>
                  <a:srgbClr val="212121"/>
                </a:solidFill>
                <a:latin typeface="Calibri"/>
                <a:cs typeface="Calibri"/>
              </a:rPr>
              <a:t>identifying </a:t>
            </a:r>
            <a:r>
              <a:rPr sz="993" spc="142" dirty="0">
                <a:solidFill>
                  <a:srgbClr val="212121"/>
                </a:solidFill>
                <a:latin typeface="Calibri"/>
                <a:cs typeface="Calibri"/>
              </a:rPr>
              <a:t>number </a:t>
            </a:r>
            <a:r>
              <a:rPr sz="993" spc="83" dirty="0">
                <a:solidFill>
                  <a:srgbClr val="212121"/>
                </a:solidFill>
                <a:latin typeface="Calibri"/>
                <a:cs typeface="Calibri"/>
              </a:rPr>
              <a:t>will </a:t>
            </a:r>
            <a:r>
              <a:rPr sz="993" spc="109" dirty="0">
                <a:solidFill>
                  <a:srgbClr val="212121"/>
                </a:solidFill>
                <a:latin typeface="Calibri"/>
                <a:cs typeface="Calibri"/>
              </a:rPr>
              <a:t>be 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assigned </a:t>
            </a:r>
            <a:r>
              <a:rPr sz="993" spc="79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93" spc="103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993" spc="29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business.</a:t>
            </a:r>
            <a:endParaRPr sz="993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26462" y="155624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5">
                <a:moveTo>
                  <a:pt x="1320234" y="700167"/>
                </a:moveTo>
                <a:lnTo>
                  <a:pt x="0" y="28450"/>
                </a:lnTo>
                <a:lnTo>
                  <a:pt x="14359" y="0"/>
                </a:lnTo>
                <a:lnTo>
                  <a:pt x="1320234" y="664339"/>
                </a:lnTo>
                <a:lnTo>
                  <a:pt x="1320234" y="700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1" name="object 11"/>
          <p:cNvSpPr/>
          <p:nvPr/>
        </p:nvSpPr>
        <p:spPr>
          <a:xfrm>
            <a:off x="7026462" y="164033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5">
                <a:moveTo>
                  <a:pt x="1320234" y="700167"/>
                </a:moveTo>
                <a:lnTo>
                  <a:pt x="0" y="28447"/>
                </a:lnTo>
                <a:lnTo>
                  <a:pt x="14358" y="0"/>
                </a:lnTo>
                <a:lnTo>
                  <a:pt x="1320234" y="664339"/>
                </a:lnTo>
                <a:lnTo>
                  <a:pt x="1320234" y="700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2" name="object 12"/>
          <p:cNvSpPr/>
          <p:nvPr/>
        </p:nvSpPr>
        <p:spPr>
          <a:xfrm>
            <a:off x="7026462" y="172442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3"/>
                </a:moveTo>
                <a:lnTo>
                  <a:pt x="0" y="28427"/>
                </a:lnTo>
                <a:lnTo>
                  <a:pt x="14348" y="0"/>
                </a:lnTo>
                <a:lnTo>
                  <a:pt x="1320234" y="664344"/>
                </a:lnTo>
                <a:lnTo>
                  <a:pt x="1320234" y="700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3" name="object 13"/>
          <p:cNvSpPr/>
          <p:nvPr/>
        </p:nvSpPr>
        <p:spPr>
          <a:xfrm>
            <a:off x="7026462" y="1808506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0"/>
                </a:moveTo>
                <a:lnTo>
                  <a:pt x="0" y="28435"/>
                </a:lnTo>
                <a:lnTo>
                  <a:pt x="14352" y="0"/>
                </a:lnTo>
                <a:lnTo>
                  <a:pt x="1320234" y="664342"/>
                </a:lnTo>
                <a:lnTo>
                  <a:pt x="1320234" y="700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4" name="object 14"/>
          <p:cNvSpPr/>
          <p:nvPr/>
        </p:nvSpPr>
        <p:spPr>
          <a:xfrm>
            <a:off x="7026462" y="189259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6"/>
                </a:moveTo>
                <a:lnTo>
                  <a:pt x="0" y="28412"/>
                </a:lnTo>
                <a:lnTo>
                  <a:pt x="14340" y="0"/>
                </a:lnTo>
                <a:lnTo>
                  <a:pt x="1320234" y="664348"/>
                </a:lnTo>
                <a:lnTo>
                  <a:pt x="1320234" y="70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5" name="object 15"/>
          <p:cNvSpPr/>
          <p:nvPr/>
        </p:nvSpPr>
        <p:spPr>
          <a:xfrm>
            <a:off x="7026462" y="197668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9"/>
                </a:moveTo>
                <a:lnTo>
                  <a:pt x="0" y="28402"/>
                </a:lnTo>
                <a:lnTo>
                  <a:pt x="14335" y="0"/>
                </a:lnTo>
                <a:lnTo>
                  <a:pt x="1320234" y="664351"/>
                </a:lnTo>
                <a:lnTo>
                  <a:pt x="1320234" y="700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6" name="object 16"/>
          <p:cNvSpPr/>
          <p:nvPr/>
        </p:nvSpPr>
        <p:spPr>
          <a:xfrm>
            <a:off x="7026462" y="206076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6"/>
                </a:moveTo>
                <a:lnTo>
                  <a:pt x="0" y="28413"/>
                </a:lnTo>
                <a:lnTo>
                  <a:pt x="14340" y="0"/>
                </a:lnTo>
                <a:lnTo>
                  <a:pt x="1320234" y="664348"/>
                </a:lnTo>
                <a:lnTo>
                  <a:pt x="1320234" y="70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7" name="object 17"/>
          <p:cNvSpPr/>
          <p:nvPr/>
        </p:nvSpPr>
        <p:spPr>
          <a:xfrm>
            <a:off x="7026462" y="2144857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9"/>
                </a:moveTo>
                <a:lnTo>
                  <a:pt x="0" y="28403"/>
                </a:lnTo>
                <a:lnTo>
                  <a:pt x="14335" y="0"/>
                </a:lnTo>
                <a:lnTo>
                  <a:pt x="1320234" y="664351"/>
                </a:lnTo>
                <a:lnTo>
                  <a:pt x="1320234" y="700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8" name="object 18"/>
          <p:cNvSpPr/>
          <p:nvPr/>
        </p:nvSpPr>
        <p:spPr>
          <a:xfrm>
            <a:off x="7026462" y="222894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3"/>
                </a:moveTo>
                <a:lnTo>
                  <a:pt x="0" y="28539"/>
                </a:lnTo>
                <a:lnTo>
                  <a:pt x="0" y="28384"/>
                </a:lnTo>
                <a:lnTo>
                  <a:pt x="14326" y="0"/>
                </a:lnTo>
                <a:lnTo>
                  <a:pt x="1320234" y="664355"/>
                </a:lnTo>
                <a:lnTo>
                  <a:pt x="1320234" y="700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9" name="object 19"/>
          <p:cNvSpPr/>
          <p:nvPr/>
        </p:nvSpPr>
        <p:spPr>
          <a:xfrm>
            <a:off x="7026462" y="231302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5"/>
                </a:moveTo>
                <a:lnTo>
                  <a:pt x="0" y="28541"/>
                </a:lnTo>
                <a:lnTo>
                  <a:pt x="0" y="28377"/>
                </a:lnTo>
                <a:lnTo>
                  <a:pt x="14323" y="0"/>
                </a:lnTo>
                <a:lnTo>
                  <a:pt x="1320234" y="664357"/>
                </a:lnTo>
                <a:lnTo>
                  <a:pt x="1320234" y="700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0" name="object 20"/>
          <p:cNvSpPr/>
          <p:nvPr/>
        </p:nvSpPr>
        <p:spPr>
          <a:xfrm>
            <a:off x="7026462" y="239711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6"/>
                </a:moveTo>
                <a:lnTo>
                  <a:pt x="0" y="28541"/>
                </a:lnTo>
                <a:lnTo>
                  <a:pt x="0" y="28376"/>
                </a:lnTo>
                <a:lnTo>
                  <a:pt x="14322" y="0"/>
                </a:lnTo>
                <a:lnTo>
                  <a:pt x="1320234" y="664358"/>
                </a:lnTo>
                <a:lnTo>
                  <a:pt x="1320234" y="700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1" name="object 21"/>
          <p:cNvSpPr/>
          <p:nvPr/>
        </p:nvSpPr>
        <p:spPr>
          <a:xfrm>
            <a:off x="7026462" y="2481204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6"/>
                </a:moveTo>
                <a:lnTo>
                  <a:pt x="0" y="28541"/>
                </a:lnTo>
                <a:lnTo>
                  <a:pt x="0" y="28376"/>
                </a:lnTo>
                <a:lnTo>
                  <a:pt x="14322" y="0"/>
                </a:lnTo>
                <a:lnTo>
                  <a:pt x="1320234" y="664358"/>
                </a:lnTo>
                <a:lnTo>
                  <a:pt x="1320234" y="700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2" name="object 22"/>
          <p:cNvSpPr/>
          <p:nvPr/>
        </p:nvSpPr>
        <p:spPr>
          <a:xfrm>
            <a:off x="7026462" y="256529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8"/>
                </a:moveTo>
                <a:lnTo>
                  <a:pt x="0" y="28543"/>
                </a:lnTo>
                <a:lnTo>
                  <a:pt x="0" y="28368"/>
                </a:lnTo>
                <a:lnTo>
                  <a:pt x="14318" y="0"/>
                </a:lnTo>
                <a:lnTo>
                  <a:pt x="1320234" y="664360"/>
                </a:lnTo>
                <a:lnTo>
                  <a:pt x="1320234" y="7001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3" name="object 23"/>
          <p:cNvSpPr/>
          <p:nvPr/>
        </p:nvSpPr>
        <p:spPr>
          <a:xfrm>
            <a:off x="7026462" y="2649377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9"/>
                </a:moveTo>
                <a:lnTo>
                  <a:pt x="0" y="28544"/>
                </a:lnTo>
                <a:lnTo>
                  <a:pt x="0" y="28364"/>
                </a:lnTo>
                <a:lnTo>
                  <a:pt x="14316" y="0"/>
                </a:lnTo>
                <a:lnTo>
                  <a:pt x="1320234" y="664361"/>
                </a:lnTo>
                <a:lnTo>
                  <a:pt x="1320234" y="700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4" name="object 24"/>
          <p:cNvSpPr/>
          <p:nvPr/>
        </p:nvSpPr>
        <p:spPr>
          <a:xfrm>
            <a:off x="7026462" y="273346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3"/>
                </a:moveTo>
                <a:lnTo>
                  <a:pt x="0" y="28549"/>
                </a:lnTo>
                <a:lnTo>
                  <a:pt x="0" y="28347"/>
                </a:lnTo>
                <a:lnTo>
                  <a:pt x="14307" y="0"/>
                </a:lnTo>
                <a:lnTo>
                  <a:pt x="1320234" y="664365"/>
                </a:lnTo>
                <a:lnTo>
                  <a:pt x="1320234" y="70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5" name="object 25"/>
          <p:cNvSpPr/>
          <p:nvPr/>
        </p:nvSpPr>
        <p:spPr>
          <a:xfrm>
            <a:off x="7026462" y="281754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5"/>
                </a:moveTo>
                <a:lnTo>
                  <a:pt x="0" y="28551"/>
                </a:lnTo>
                <a:lnTo>
                  <a:pt x="0" y="28338"/>
                </a:lnTo>
                <a:lnTo>
                  <a:pt x="14303" y="0"/>
                </a:lnTo>
                <a:lnTo>
                  <a:pt x="1320234" y="664367"/>
                </a:lnTo>
                <a:lnTo>
                  <a:pt x="1320234" y="700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6" name="object 26"/>
          <p:cNvSpPr/>
          <p:nvPr/>
        </p:nvSpPr>
        <p:spPr>
          <a:xfrm>
            <a:off x="7026462" y="290163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8"/>
                </a:moveTo>
                <a:lnTo>
                  <a:pt x="0" y="28553"/>
                </a:lnTo>
                <a:lnTo>
                  <a:pt x="0" y="28329"/>
                </a:lnTo>
                <a:lnTo>
                  <a:pt x="14298" y="0"/>
                </a:lnTo>
                <a:lnTo>
                  <a:pt x="1320234" y="664370"/>
                </a:lnTo>
                <a:lnTo>
                  <a:pt x="1320234" y="700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7" name="object 27"/>
          <p:cNvSpPr/>
          <p:nvPr/>
        </p:nvSpPr>
        <p:spPr>
          <a:xfrm>
            <a:off x="7026462" y="2985724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6"/>
                </a:moveTo>
                <a:lnTo>
                  <a:pt x="0" y="28552"/>
                </a:lnTo>
                <a:lnTo>
                  <a:pt x="0" y="28336"/>
                </a:lnTo>
                <a:lnTo>
                  <a:pt x="14302" y="0"/>
                </a:lnTo>
                <a:lnTo>
                  <a:pt x="1320234" y="664368"/>
                </a:lnTo>
                <a:lnTo>
                  <a:pt x="1320234" y="700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8" name="object 28"/>
          <p:cNvSpPr/>
          <p:nvPr/>
        </p:nvSpPr>
        <p:spPr>
          <a:xfrm>
            <a:off x="7026462" y="3069809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7"/>
                </a:moveTo>
                <a:lnTo>
                  <a:pt x="0" y="28553"/>
                </a:lnTo>
                <a:lnTo>
                  <a:pt x="0" y="28331"/>
                </a:lnTo>
                <a:lnTo>
                  <a:pt x="14299" y="0"/>
                </a:lnTo>
                <a:lnTo>
                  <a:pt x="1320234" y="664369"/>
                </a:lnTo>
                <a:lnTo>
                  <a:pt x="1320234" y="70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19380" y="143147"/>
            <a:ext cx="3509262" cy="33440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>
              <a:spcBef>
                <a:spcPts val="66"/>
              </a:spcBef>
            </a:pPr>
            <a:r>
              <a:rPr sz="2118" spc="202" dirty="0">
                <a:latin typeface="Tahoma"/>
                <a:cs typeface="Tahoma"/>
              </a:rPr>
              <a:t>COMPONENTS </a:t>
            </a:r>
            <a:r>
              <a:rPr sz="2118" spc="162" dirty="0">
                <a:latin typeface="Tahoma"/>
                <a:cs typeface="Tahoma"/>
              </a:rPr>
              <a:t>OF</a:t>
            </a:r>
            <a:r>
              <a:rPr sz="2118" spc="-453" dirty="0">
                <a:latin typeface="Tahoma"/>
                <a:cs typeface="Tahoma"/>
              </a:rPr>
              <a:t> </a:t>
            </a:r>
            <a:r>
              <a:rPr sz="2118" spc="106" dirty="0">
                <a:latin typeface="Tahoma"/>
                <a:cs typeface="Tahoma"/>
              </a:rPr>
              <a:t>CREDIT</a:t>
            </a:r>
            <a:endParaRPr sz="2118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0"/>
            <a:ext cx="4644698" cy="5143500"/>
          </a:xfrm>
          <a:custGeom>
            <a:avLst/>
            <a:gdLst/>
            <a:ahLst/>
            <a:cxnLst/>
            <a:rect l="l" t="t" r="r" b="b"/>
            <a:pathLst>
              <a:path w="7018654" h="7772400">
                <a:moveTo>
                  <a:pt x="0" y="7772399"/>
                </a:moveTo>
                <a:lnTo>
                  <a:pt x="0" y="0"/>
                </a:lnTo>
                <a:lnTo>
                  <a:pt x="7018605" y="0"/>
                </a:lnTo>
                <a:lnTo>
                  <a:pt x="7018605" y="7772399"/>
                </a:lnTo>
                <a:lnTo>
                  <a:pt x="0" y="777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/>
          <p:nvPr/>
        </p:nvSpPr>
        <p:spPr>
          <a:xfrm>
            <a:off x="1558262" y="1245404"/>
            <a:ext cx="5042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4" name="object 4"/>
          <p:cNvSpPr/>
          <p:nvPr/>
        </p:nvSpPr>
        <p:spPr>
          <a:xfrm>
            <a:off x="1558262" y="2096350"/>
            <a:ext cx="5042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/>
          <p:nvPr/>
        </p:nvSpPr>
        <p:spPr>
          <a:xfrm>
            <a:off x="1558262" y="2266540"/>
            <a:ext cx="5042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6" name="object 6"/>
          <p:cNvSpPr/>
          <p:nvPr/>
        </p:nvSpPr>
        <p:spPr>
          <a:xfrm>
            <a:off x="1558262" y="2777108"/>
            <a:ext cx="5042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7" name="object 7"/>
          <p:cNvSpPr txBox="1"/>
          <p:nvPr/>
        </p:nvSpPr>
        <p:spPr>
          <a:xfrm>
            <a:off x="1461611" y="816821"/>
            <a:ext cx="3965201" cy="20918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>
              <a:spcBef>
                <a:spcPts val="66"/>
              </a:spcBef>
            </a:pPr>
            <a:r>
              <a:rPr sz="1125" spc="142" dirty="0">
                <a:solidFill>
                  <a:srgbClr val="212121"/>
                </a:solidFill>
                <a:latin typeface="Calibri"/>
                <a:cs typeface="Calibri"/>
              </a:rPr>
              <a:t>Experian </a:t>
            </a:r>
            <a:r>
              <a:rPr sz="1125" spc="126" dirty="0">
                <a:solidFill>
                  <a:srgbClr val="212121"/>
                </a:solidFill>
                <a:latin typeface="Calibri"/>
                <a:cs typeface="Calibri"/>
              </a:rPr>
              <a:t>Intelliscore </a:t>
            </a:r>
            <a:r>
              <a:rPr sz="1125" spc="142" dirty="0">
                <a:solidFill>
                  <a:srgbClr val="212121"/>
                </a:solidFill>
                <a:latin typeface="Calibri"/>
                <a:cs typeface="Calibri"/>
              </a:rPr>
              <a:t>Plus℠ </a:t>
            </a:r>
            <a:r>
              <a:rPr sz="1125" spc="126" dirty="0">
                <a:solidFill>
                  <a:srgbClr val="212121"/>
                </a:solidFill>
                <a:latin typeface="Calibri"/>
                <a:cs typeface="Calibri"/>
              </a:rPr>
              <a:t>Credit</a:t>
            </a:r>
            <a:r>
              <a:rPr sz="1125" spc="367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125" spc="135" dirty="0">
                <a:solidFill>
                  <a:srgbClr val="212121"/>
                </a:solidFill>
                <a:latin typeface="Calibri"/>
                <a:cs typeface="Calibri"/>
              </a:rPr>
              <a:t>Score</a:t>
            </a:r>
            <a:endParaRPr sz="1125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25" dirty="0">
              <a:latin typeface="Calibri"/>
              <a:cs typeface="Calibri"/>
            </a:endParaRPr>
          </a:p>
          <a:p>
            <a:pPr marL="236597" marR="338296">
              <a:lnSpc>
                <a:spcPct val="105500"/>
              </a:lnSpc>
            </a:pPr>
            <a:r>
              <a:rPr sz="1059" spc="122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Intelliscore </a:t>
            </a:r>
            <a:r>
              <a:rPr sz="1059" spc="132" dirty="0">
                <a:solidFill>
                  <a:srgbClr val="212121"/>
                </a:solidFill>
                <a:latin typeface="Calibri"/>
                <a:cs typeface="Calibri"/>
              </a:rPr>
              <a:t>scores </a:t>
            </a:r>
            <a:r>
              <a:rPr sz="1059" spc="135" dirty="0">
                <a:solidFill>
                  <a:srgbClr val="212121"/>
                </a:solidFill>
                <a:latin typeface="Calibri"/>
                <a:cs typeface="Calibri"/>
              </a:rPr>
              <a:t>range </a:t>
            </a:r>
            <a:r>
              <a:rPr sz="1059" spc="132" dirty="0">
                <a:solidFill>
                  <a:srgbClr val="212121"/>
                </a:solidFill>
                <a:latin typeface="Calibri"/>
                <a:cs typeface="Calibri"/>
              </a:rPr>
              <a:t>from </a:t>
            </a:r>
            <a:r>
              <a:rPr sz="1059" spc="66" dirty="0">
                <a:solidFill>
                  <a:srgbClr val="212121"/>
                </a:solidFill>
                <a:latin typeface="Calibri"/>
                <a:cs typeface="Calibri"/>
              </a:rPr>
              <a:t>1 </a:t>
            </a:r>
            <a:r>
              <a:rPr sz="1059" spc="86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1059" spc="103" dirty="0">
                <a:solidFill>
                  <a:srgbClr val="212121"/>
                </a:solidFill>
                <a:latin typeface="Calibri"/>
                <a:cs typeface="Calibri"/>
              </a:rPr>
              <a:t>100, </a:t>
            </a:r>
            <a:r>
              <a:rPr sz="1059" spc="106" dirty="0">
                <a:solidFill>
                  <a:srgbClr val="212121"/>
                </a:solidFill>
                <a:latin typeface="Calibri"/>
                <a:cs typeface="Calibri"/>
              </a:rPr>
              <a:t>the  </a:t>
            </a:r>
            <a:r>
              <a:rPr sz="1059" spc="129" dirty="0">
                <a:solidFill>
                  <a:srgbClr val="212121"/>
                </a:solidFill>
                <a:latin typeface="Calibri"/>
                <a:cs typeface="Calibri"/>
              </a:rPr>
              <a:t>higher </a:t>
            </a:r>
            <a:r>
              <a:rPr sz="1059" spc="126" dirty="0">
                <a:solidFill>
                  <a:srgbClr val="212121"/>
                </a:solidFill>
                <a:latin typeface="Calibri"/>
                <a:cs typeface="Calibri"/>
              </a:rPr>
              <a:t>your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score, </a:t>
            </a:r>
            <a:r>
              <a:rPr sz="1059" spc="106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1059" spc="116" dirty="0">
                <a:solidFill>
                  <a:srgbClr val="212121"/>
                </a:solidFill>
                <a:latin typeface="Calibri"/>
                <a:cs typeface="Calibri"/>
              </a:rPr>
              <a:t>lower </a:t>
            </a:r>
            <a:r>
              <a:rPr sz="1059" spc="126" dirty="0">
                <a:solidFill>
                  <a:srgbClr val="212121"/>
                </a:solidFill>
                <a:latin typeface="Calibri"/>
                <a:cs typeface="Calibri"/>
              </a:rPr>
              <a:t>your </a:t>
            </a:r>
            <a:r>
              <a:rPr sz="1059" spc="116" dirty="0">
                <a:solidFill>
                  <a:srgbClr val="212121"/>
                </a:solidFill>
                <a:latin typeface="Calibri"/>
                <a:cs typeface="Calibri"/>
              </a:rPr>
              <a:t>risk</a:t>
            </a:r>
            <a:r>
              <a:rPr sz="1059" spc="20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class.</a:t>
            </a:r>
            <a:endParaRPr sz="1059" dirty="0">
              <a:latin typeface="Calibri"/>
              <a:cs typeface="Calibri"/>
            </a:endParaRPr>
          </a:p>
          <a:p>
            <a:pPr marL="236597">
              <a:spcBef>
                <a:spcPts val="69"/>
              </a:spcBef>
            </a:pPr>
            <a:r>
              <a:rPr sz="1059" spc="129" dirty="0">
                <a:solidFill>
                  <a:srgbClr val="212121"/>
                </a:solidFill>
                <a:latin typeface="Calibri"/>
                <a:cs typeface="Calibri"/>
              </a:rPr>
              <a:t>Conversely, </a:t>
            </a:r>
            <a:r>
              <a:rPr sz="1059" spc="106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1059" spc="116" dirty="0">
                <a:solidFill>
                  <a:srgbClr val="212121"/>
                </a:solidFill>
                <a:latin typeface="Calibri"/>
                <a:cs typeface="Calibri"/>
              </a:rPr>
              <a:t>lower </a:t>
            </a:r>
            <a:r>
              <a:rPr sz="1059" spc="126" dirty="0">
                <a:solidFill>
                  <a:srgbClr val="212121"/>
                </a:solidFill>
                <a:latin typeface="Calibri"/>
                <a:cs typeface="Calibri"/>
              </a:rPr>
              <a:t>your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score, </a:t>
            </a:r>
            <a:r>
              <a:rPr sz="1059" spc="106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1059" spc="129" dirty="0">
                <a:solidFill>
                  <a:srgbClr val="212121"/>
                </a:solidFill>
                <a:latin typeface="Calibri"/>
                <a:cs typeface="Calibri"/>
              </a:rPr>
              <a:t>higher</a:t>
            </a:r>
            <a:r>
              <a:rPr sz="1059" spc="20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59" spc="126" dirty="0">
                <a:solidFill>
                  <a:srgbClr val="212121"/>
                </a:solidFill>
                <a:latin typeface="Calibri"/>
                <a:cs typeface="Calibri"/>
              </a:rPr>
              <a:t>your</a:t>
            </a:r>
            <a:endParaRPr sz="1059" dirty="0">
              <a:latin typeface="Calibri"/>
              <a:cs typeface="Calibri"/>
            </a:endParaRPr>
          </a:p>
          <a:p>
            <a:pPr marL="236597" marR="3362">
              <a:lnSpc>
                <a:spcPct val="105500"/>
              </a:lnSpc>
            </a:pPr>
            <a:r>
              <a:rPr sz="1059" spc="116" dirty="0">
                <a:solidFill>
                  <a:srgbClr val="212121"/>
                </a:solidFill>
                <a:latin typeface="Calibri"/>
                <a:cs typeface="Calibri"/>
              </a:rPr>
              <a:t>risk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class. </a:t>
            </a:r>
            <a:r>
              <a:rPr sz="1059" spc="122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chart </a:t>
            </a:r>
            <a:r>
              <a:rPr sz="1059" spc="122" dirty="0">
                <a:solidFill>
                  <a:srgbClr val="212121"/>
                </a:solidFill>
                <a:latin typeface="Calibri"/>
                <a:cs typeface="Calibri"/>
              </a:rPr>
              <a:t>below outlines </a:t>
            </a:r>
            <a:r>
              <a:rPr sz="1059" spc="129" dirty="0">
                <a:solidFill>
                  <a:srgbClr val="212121"/>
                </a:solidFill>
                <a:latin typeface="Calibri"/>
                <a:cs typeface="Calibri"/>
              </a:rPr>
              <a:t>each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Intelliscore  </a:t>
            </a:r>
            <a:r>
              <a:rPr sz="1059" spc="129" dirty="0">
                <a:solidFill>
                  <a:srgbClr val="212121"/>
                </a:solidFill>
                <a:latin typeface="Calibri"/>
                <a:cs typeface="Calibri"/>
              </a:rPr>
              <a:t>Plus </a:t>
            </a:r>
            <a:r>
              <a:rPr sz="1059" spc="113" dirty="0">
                <a:solidFill>
                  <a:srgbClr val="212121"/>
                </a:solidFill>
                <a:latin typeface="Calibri"/>
                <a:cs typeface="Calibri"/>
              </a:rPr>
              <a:t>credit </a:t>
            </a:r>
            <a:r>
              <a:rPr sz="1059" spc="129" dirty="0">
                <a:solidFill>
                  <a:srgbClr val="212121"/>
                </a:solidFill>
                <a:latin typeface="Calibri"/>
                <a:cs typeface="Calibri"/>
              </a:rPr>
              <a:t>score </a:t>
            </a:r>
            <a:r>
              <a:rPr sz="1059" spc="135" dirty="0">
                <a:solidFill>
                  <a:srgbClr val="212121"/>
                </a:solidFill>
                <a:latin typeface="Calibri"/>
                <a:cs typeface="Calibri"/>
              </a:rPr>
              <a:t>range and </a:t>
            </a:r>
            <a:r>
              <a:rPr sz="1059" spc="93" dirty="0">
                <a:solidFill>
                  <a:srgbClr val="212121"/>
                </a:solidFill>
                <a:latin typeface="Calibri"/>
                <a:cs typeface="Calibri"/>
              </a:rPr>
              <a:t>its </a:t>
            </a:r>
            <a:r>
              <a:rPr sz="1059" spc="132" dirty="0">
                <a:solidFill>
                  <a:srgbClr val="212121"/>
                </a:solidFill>
                <a:latin typeface="Calibri"/>
                <a:cs typeface="Calibri"/>
              </a:rPr>
              <a:t>associated</a:t>
            </a:r>
            <a:r>
              <a:rPr sz="1059" spc="1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59" spc="126" dirty="0">
                <a:solidFill>
                  <a:srgbClr val="212121"/>
                </a:solidFill>
                <a:latin typeface="Calibri"/>
                <a:cs typeface="Calibri"/>
              </a:rPr>
              <a:t>meeting.</a:t>
            </a:r>
            <a:endParaRPr sz="1059" dirty="0">
              <a:latin typeface="Calibri"/>
              <a:cs typeface="Calibri"/>
            </a:endParaRPr>
          </a:p>
          <a:p>
            <a:pPr marL="236597">
              <a:spcBef>
                <a:spcPts val="69"/>
              </a:spcBef>
            </a:pPr>
            <a:r>
              <a:rPr sz="1059" spc="139" dirty="0">
                <a:solidFill>
                  <a:srgbClr val="212121"/>
                </a:solidFill>
                <a:latin typeface="Calibri"/>
                <a:cs typeface="Calibri"/>
              </a:rPr>
              <a:t>Payment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History: </a:t>
            </a:r>
            <a:r>
              <a:rPr sz="1059" spc="126" dirty="0">
                <a:solidFill>
                  <a:srgbClr val="212121"/>
                </a:solidFill>
                <a:latin typeface="Calibri"/>
                <a:cs typeface="Calibri"/>
              </a:rPr>
              <a:t>current </a:t>
            </a:r>
            <a:r>
              <a:rPr sz="1059" spc="139" dirty="0">
                <a:solidFill>
                  <a:srgbClr val="212121"/>
                </a:solidFill>
                <a:latin typeface="Calibri"/>
                <a:cs typeface="Calibri"/>
              </a:rPr>
              <a:t>payment</a:t>
            </a:r>
            <a:r>
              <a:rPr sz="1059" spc="34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59" spc="126" dirty="0">
                <a:solidFill>
                  <a:srgbClr val="212121"/>
                </a:solidFill>
                <a:latin typeface="Calibri"/>
                <a:cs typeface="Calibri"/>
              </a:rPr>
              <a:t>status</a:t>
            </a:r>
            <a:endParaRPr sz="1059" dirty="0">
              <a:latin typeface="Calibri"/>
              <a:cs typeface="Calibri"/>
            </a:endParaRPr>
          </a:p>
          <a:p>
            <a:pPr marL="236597" marR="152548" algn="just">
              <a:lnSpc>
                <a:spcPct val="105500"/>
              </a:lnSpc>
            </a:pPr>
            <a:r>
              <a:rPr sz="1059" spc="129" dirty="0">
                <a:solidFill>
                  <a:srgbClr val="212121"/>
                </a:solidFill>
                <a:latin typeface="Calibri"/>
                <a:cs typeface="Calibri"/>
              </a:rPr>
              <a:t>Frequency: </a:t>
            </a:r>
            <a:r>
              <a:rPr sz="1059" spc="139" dirty="0">
                <a:solidFill>
                  <a:srgbClr val="212121"/>
                </a:solidFill>
                <a:latin typeface="Calibri"/>
                <a:cs typeface="Calibri"/>
              </a:rPr>
              <a:t>payment </a:t>
            </a:r>
            <a:r>
              <a:rPr sz="1059" spc="122" dirty="0">
                <a:solidFill>
                  <a:srgbClr val="212121"/>
                </a:solidFill>
                <a:latin typeface="Calibri"/>
                <a:cs typeface="Calibri"/>
              </a:rPr>
              <a:t>history-liens </a:t>
            </a:r>
            <a:r>
              <a:rPr sz="1059" spc="135" dirty="0">
                <a:solidFill>
                  <a:srgbClr val="212121"/>
                </a:solidFill>
                <a:latin typeface="Calibri"/>
                <a:cs typeface="Calibri"/>
              </a:rPr>
              <a:t>and judgments-  bankruptcies </a:t>
            </a: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related </a:t>
            </a:r>
            <a:r>
              <a:rPr sz="1059" spc="86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1059" spc="126" dirty="0">
                <a:solidFill>
                  <a:srgbClr val="212121"/>
                </a:solidFill>
                <a:latin typeface="Calibri"/>
                <a:cs typeface="Calibri"/>
              </a:rPr>
              <a:t>your </a:t>
            </a:r>
            <a:r>
              <a:rPr sz="1059" spc="142" dirty="0">
                <a:solidFill>
                  <a:srgbClr val="212121"/>
                </a:solidFill>
                <a:latin typeface="Calibri"/>
                <a:cs typeface="Calibri"/>
              </a:rPr>
              <a:t>business </a:t>
            </a:r>
            <a:r>
              <a:rPr sz="1059" spc="106" dirty="0">
                <a:solidFill>
                  <a:srgbClr val="212121"/>
                </a:solidFill>
                <a:latin typeface="Calibri"/>
                <a:cs typeface="Calibri"/>
              </a:rPr>
              <a:t>or </a:t>
            </a:r>
            <a:r>
              <a:rPr sz="1059" spc="135" dirty="0">
                <a:solidFill>
                  <a:srgbClr val="212121"/>
                </a:solidFill>
                <a:latin typeface="Calibri"/>
                <a:cs typeface="Calibri"/>
              </a:rPr>
              <a:t>personal  </a:t>
            </a:r>
            <a:r>
              <a:rPr sz="1059" spc="132" dirty="0">
                <a:solidFill>
                  <a:srgbClr val="212121"/>
                </a:solidFill>
                <a:latin typeface="Calibri"/>
                <a:cs typeface="Calibri"/>
              </a:rPr>
              <a:t>accounts</a:t>
            </a:r>
            <a:endParaRPr sz="1059" dirty="0">
              <a:latin typeface="Calibri"/>
              <a:cs typeface="Calibri"/>
            </a:endParaRPr>
          </a:p>
          <a:p>
            <a:pPr marL="236597" algn="just">
              <a:spcBef>
                <a:spcPts val="69"/>
              </a:spcBef>
            </a:pPr>
            <a:r>
              <a:rPr sz="1059" spc="119" dirty="0">
                <a:solidFill>
                  <a:srgbClr val="212121"/>
                </a:solidFill>
                <a:latin typeface="Calibri"/>
                <a:cs typeface="Calibri"/>
              </a:rPr>
              <a:t>Monetary: </a:t>
            </a:r>
            <a:r>
              <a:rPr sz="1059" spc="126" dirty="0">
                <a:solidFill>
                  <a:srgbClr val="212121"/>
                </a:solidFill>
                <a:latin typeface="Calibri"/>
                <a:cs typeface="Calibri"/>
              </a:rPr>
              <a:t>how </a:t>
            </a:r>
            <a:r>
              <a:rPr sz="1059" spc="122" dirty="0">
                <a:solidFill>
                  <a:srgbClr val="212121"/>
                </a:solidFill>
                <a:latin typeface="Calibri"/>
                <a:cs typeface="Calibri"/>
              </a:rPr>
              <a:t>you </a:t>
            </a:r>
            <a:r>
              <a:rPr sz="1059" spc="109" dirty="0">
                <a:solidFill>
                  <a:srgbClr val="212121"/>
                </a:solidFill>
                <a:latin typeface="Calibri"/>
                <a:cs typeface="Calibri"/>
              </a:rPr>
              <a:t>utilize</a:t>
            </a:r>
            <a:r>
              <a:rPr sz="1059" spc="36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59" spc="113" dirty="0">
                <a:solidFill>
                  <a:srgbClr val="212121"/>
                </a:solidFill>
                <a:latin typeface="Calibri"/>
                <a:cs typeface="Calibri"/>
              </a:rPr>
              <a:t>credit</a:t>
            </a:r>
            <a:endParaRPr sz="1059" dirty="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24569"/>
              </p:ext>
            </p:extLst>
          </p:nvPr>
        </p:nvGraphicFramePr>
        <p:xfrm>
          <a:off x="1449005" y="3043117"/>
          <a:ext cx="4113594" cy="1280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42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  <a:spcBef>
                          <a:spcPts val="110"/>
                        </a:spcBef>
                      </a:pPr>
                      <a:r>
                        <a:rPr sz="1100" b="1" spc="7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Score</a:t>
                      </a:r>
                      <a:r>
                        <a:rPr sz="1100" b="1" spc="17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9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24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1889"/>
                        </a:lnSpc>
                        <a:spcBef>
                          <a:spcPts val="110"/>
                        </a:spcBef>
                      </a:pPr>
                      <a:r>
                        <a:rPr sz="1100" b="1" spc="7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1100" b="1" spc="17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4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24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ts val="1889"/>
                        </a:lnSpc>
                        <a:spcBef>
                          <a:spcPts val="110"/>
                        </a:spcBef>
                      </a:pPr>
                      <a:r>
                        <a:rPr sz="1100" b="1" spc="7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lang="en-US" sz="1100" b="1" spc="7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Description</a:t>
                      </a:r>
                      <a:r>
                        <a:rPr sz="1100" b="1" spc="13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924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9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spc="15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76 </a:t>
                      </a: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spc="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7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spc="2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89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spc="15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51 </a:t>
                      </a: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spc="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75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spc="2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Low </a:t>
                      </a: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spc="33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4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18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spc="15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26 </a:t>
                      </a: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spc="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spc="204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189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spc="15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11 </a:t>
                      </a: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spc="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889"/>
                        </a:lnSpc>
                        <a:spcBef>
                          <a:spcPts val="30"/>
                        </a:spcBef>
                      </a:pPr>
                      <a:r>
                        <a:rPr sz="1100" spc="2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High </a:t>
                      </a: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spc="33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4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spc="-2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2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521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026462" y="155624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5">
                <a:moveTo>
                  <a:pt x="1320234" y="700167"/>
                </a:moveTo>
                <a:lnTo>
                  <a:pt x="0" y="28450"/>
                </a:lnTo>
                <a:lnTo>
                  <a:pt x="14359" y="0"/>
                </a:lnTo>
                <a:lnTo>
                  <a:pt x="1320234" y="664339"/>
                </a:lnTo>
                <a:lnTo>
                  <a:pt x="1320234" y="700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0" name="object 10"/>
          <p:cNvSpPr/>
          <p:nvPr/>
        </p:nvSpPr>
        <p:spPr>
          <a:xfrm>
            <a:off x="7026462" y="164033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5">
                <a:moveTo>
                  <a:pt x="1320234" y="700167"/>
                </a:moveTo>
                <a:lnTo>
                  <a:pt x="0" y="28447"/>
                </a:lnTo>
                <a:lnTo>
                  <a:pt x="14358" y="0"/>
                </a:lnTo>
                <a:lnTo>
                  <a:pt x="1320234" y="664339"/>
                </a:lnTo>
                <a:lnTo>
                  <a:pt x="1320234" y="700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1" name="object 11"/>
          <p:cNvSpPr/>
          <p:nvPr/>
        </p:nvSpPr>
        <p:spPr>
          <a:xfrm>
            <a:off x="7026462" y="172442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3"/>
                </a:moveTo>
                <a:lnTo>
                  <a:pt x="0" y="28427"/>
                </a:lnTo>
                <a:lnTo>
                  <a:pt x="14348" y="0"/>
                </a:lnTo>
                <a:lnTo>
                  <a:pt x="1320234" y="664344"/>
                </a:lnTo>
                <a:lnTo>
                  <a:pt x="1320234" y="700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2" name="object 12"/>
          <p:cNvSpPr/>
          <p:nvPr/>
        </p:nvSpPr>
        <p:spPr>
          <a:xfrm>
            <a:off x="7026462" y="1808506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0"/>
                </a:moveTo>
                <a:lnTo>
                  <a:pt x="0" y="28435"/>
                </a:lnTo>
                <a:lnTo>
                  <a:pt x="14352" y="0"/>
                </a:lnTo>
                <a:lnTo>
                  <a:pt x="1320234" y="664342"/>
                </a:lnTo>
                <a:lnTo>
                  <a:pt x="1320234" y="700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3" name="object 13"/>
          <p:cNvSpPr/>
          <p:nvPr/>
        </p:nvSpPr>
        <p:spPr>
          <a:xfrm>
            <a:off x="7026462" y="189259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6"/>
                </a:moveTo>
                <a:lnTo>
                  <a:pt x="0" y="28412"/>
                </a:lnTo>
                <a:lnTo>
                  <a:pt x="14340" y="0"/>
                </a:lnTo>
                <a:lnTo>
                  <a:pt x="1320234" y="664348"/>
                </a:lnTo>
                <a:lnTo>
                  <a:pt x="1320234" y="70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4" name="object 14"/>
          <p:cNvSpPr/>
          <p:nvPr/>
        </p:nvSpPr>
        <p:spPr>
          <a:xfrm>
            <a:off x="7026462" y="197668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9"/>
                </a:moveTo>
                <a:lnTo>
                  <a:pt x="0" y="28402"/>
                </a:lnTo>
                <a:lnTo>
                  <a:pt x="14335" y="0"/>
                </a:lnTo>
                <a:lnTo>
                  <a:pt x="1320234" y="664351"/>
                </a:lnTo>
                <a:lnTo>
                  <a:pt x="1320234" y="700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5" name="object 15"/>
          <p:cNvSpPr/>
          <p:nvPr/>
        </p:nvSpPr>
        <p:spPr>
          <a:xfrm>
            <a:off x="7026462" y="206076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6"/>
                </a:moveTo>
                <a:lnTo>
                  <a:pt x="0" y="28413"/>
                </a:lnTo>
                <a:lnTo>
                  <a:pt x="14340" y="0"/>
                </a:lnTo>
                <a:lnTo>
                  <a:pt x="1320234" y="664348"/>
                </a:lnTo>
                <a:lnTo>
                  <a:pt x="1320234" y="70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6" name="object 16"/>
          <p:cNvSpPr/>
          <p:nvPr/>
        </p:nvSpPr>
        <p:spPr>
          <a:xfrm>
            <a:off x="7026462" y="2144857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9"/>
                </a:moveTo>
                <a:lnTo>
                  <a:pt x="0" y="28403"/>
                </a:lnTo>
                <a:lnTo>
                  <a:pt x="14335" y="0"/>
                </a:lnTo>
                <a:lnTo>
                  <a:pt x="1320234" y="664351"/>
                </a:lnTo>
                <a:lnTo>
                  <a:pt x="1320234" y="700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7" name="object 17"/>
          <p:cNvSpPr/>
          <p:nvPr/>
        </p:nvSpPr>
        <p:spPr>
          <a:xfrm>
            <a:off x="7026462" y="222894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3"/>
                </a:moveTo>
                <a:lnTo>
                  <a:pt x="0" y="28539"/>
                </a:lnTo>
                <a:lnTo>
                  <a:pt x="0" y="28384"/>
                </a:lnTo>
                <a:lnTo>
                  <a:pt x="14326" y="0"/>
                </a:lnTo>
                <a:lnTo>
                  <a:pt x="1320234" y="664355"/>
                </a:lnTo>
                <a:lnTo>
                  <a:pt x="1320234" y="700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8" name="object 18"/>
          <p:cNvSpPr/>
          <p:nvPr/>
        </p:nvSpPr>
        <p:spPr>
          <a:xfrm>
            <a:off x="7026462" y="231302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5"/>
                </a:moveTo>
                <a:lnTo>
                  <a:pt x="0" y="28541"/>
                </a:lnTo>
                <a:lnTo>
                  <a:pt x="0" y="28377"/>
                </a:lnTo>
                <a:lnTo>
                  <a:pt x="14323" y="0"/>
                </a:lnTo>
                <a:lnTo>
                  <a:pt x="1320234" y="664357"/>
                </a:lnTo>
                <a:lnTo>
                  <a:pt x="1320234" y="700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9" name="object 19"/>
          <p:cNvSpPr/>
          <p:nvPr/>
        </p:nvSpPr>
        <p:spPr>
          <a:xfrm>
            <a:off x="7026462" y="239711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6"/>
                </a:moveTo>
                <a:lnTo>
                  <a:pt x="0" y="28541"/>
                </a:lnTo>
                <a:lnTo>
                  <a:pt x="0" y="28376"/>
                </a:lnTo>
                <a:lnTo>
                  <a:pt x="14322" y="0"/>
                </a:lnTo>
                <a:lnTo>
                  <a:pt x="1320234" y="664358"/>
                </a:lnTo>
                <a:lnTo>
                  <a:pt x="1320234" y="700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0" name="object 20"/>
          <p:cNvSpPr/>
          <p:nvPr/>
        </p:nvSpPr>
        <p:spPr>
          <a:xfrm>
            <a:off x="7026462" y="2481204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6"/>
                </a:moveTo>
                <a:lnTo>
                  <a:pt x="0" y="28541"/>
                </a:lnTo>
                <a:lnTo>
                  <a:pt x="0" y="28376"/>
                </a:lnTo>
                <a:lnTo>
                  <a:pt x="14322" y="0"/>
                </a:lnTo>
                <a:lnTo>
                  <a:pt x="1320234" y="664358"/>
                </a:lnTo>
                <a:lnTo>
                  <a:pt x="1320234" y="700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1" name="object 21"/>
          <p:cNvSpPr/>
          <p:nvPr/>
        </p:nvSpPr>
        <p:spPr>
          <a:xfrm>
            <a:off x="7026462" y="256529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8"/>
                </a:moveTo>
                <a:lnTo>
                  <a:pt x="0" y="28543"/>
                </a:lnTo>
                <a:lnTo>
                  <a:pt x="0" y="28368"/>
                </a:lnTo>
                <a:lnTo>
                  <a:pt x="14318" y="0"/>
                </a:lnTo>
                <a:lnTo>
                  <a:pt x="1320234" y="664360"/>
                </a:lnTo>
                <a:lnTo>
                  <a:pt x="1320234" y="7001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2" name="object 22"/>
          <p:cNvSpPr/>
          <p:nvPr/>
        </p:nvSpPr>
        <p:spPr>
          <a:xfrm>
            <a:off x="7026462" y="2649377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9"/>
                </a:moveTo>
                <a:lnTo>
                  <a:pt x="0" y="28544"/>
                </a:lnTo>
                <a:lnTo>
                  <a:pt x="0" y="28364"/>
                </a:lnTo>
                <a:lnTo>
                  <a:pt x="14316" y="0"/>
                </a:lnTo>
                <a:lnTo>
                  <a:pt x="1320234" y="664361"/>
                </a:lnTo>
                <a:lnTo>
                  <a:pt x="1320234" y="700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3" name="object 23"/>
          <p:cNvSpPr/>
          <p:nvPr/>
        </p:nvSpPr>
        <p:spPr>
          <a:xfrm>
            <a:off x="7026462" y="273346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3"/>
                </a:moveTo>
                <a:lnTo>
                  <a:pt x="0" y="28549"/>
                </a:lnTo>
                <a:lnTo>
                  <a:pt x="0" y="28347"/>
                </a:lnTo>
                <a:lnTo>
                  <a:pt x="14307" y="0"/>
                </a:lnTo>
                <a:lnTo>
                  <a:pt x="1320234" y="664365"/>
                </a:lnTo>
                <a:lnTo>
                  <a:pt x="1320234" y="70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4" name="object 24"/>
          <p:cNvSpPr/>
          <p:nvPr/>
        </p:nvSpPr>
        <p:spPr>
          <a:xfrm>
            <a:off x="7026462" y="281754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5"/>
                </a:moveTo>
                <a:lnTo>
                  <a:pt x="0" y="28551"/>
                </a:lnTo>
                <a:lnTo>
                  <a:pt x="0" y="28338"/>
                </a:lnTo>
                <a:lnTo>
                  <a:pt x="14303" y="0"/>
                </a:lnTo>
                <a:lnTo>
                  <a:pt x="1320234" y="664367"/>
                </a:lnTo>
                <a:lnTo>
                  <a:pt x="1320234" y="700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5" name="object 25"/>
          <p:cNvSpPr/>
          <p:nvPr/>
        </p:nvSpPr>
        <p:spPr>
          <a:xfrm>
            <a:off x="7026462" y="290163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8"/>
                </a:moveTo>
                <a:lnTo>
                  <a:pt x="0" y="28553"/>
                </a:lnTo>
                <a:lnTo>
                  <a:pt x="0" y="28329"/>
                </a:lnTo>
                <a:lnTo>
                  <a:pt x="14298" y="0"/>
                </a:lnTo>
                <a:lnTo>
                  <a:pt x="1320234" y="664370"/>
                </a:lnTo>
                <a:lnTo>
                  <a:pt x="1320234" y="700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6" name="object 26"/>
          <p:cNvSpPr/>
          <p:nvPr/>
        </p:nvSpPr>
        <p:spPr>
          <a:xfrm>
            <a:off x="7026462" y="2985724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6"/>
                </a:moveTo>
                <a:lnTo>
                  <a:pt x="0" y="28552"/>
                </a:lnTo>
                <a:lnTo>
                  <a:pt x="0" y="28336"/>
                </a:lnTo>
                <a:lnTo>
                  <a:pt x="14302" y="0"/>
                </a:lnTo>
                <a:lnTo>
                  <a:pt x="1320234" y="664368"/>
                </a:lnTo>
                <a:lnTo>
                  <a:pt x="1320234" y="700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7" name="object 27"/>
          <p:cNvSpPr/>
          <p:nvPr/>
        </p:nvSpPr>
        <p:spPr>
          <a:xfrm>
            <a:off x="7026462" y="3069809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7"/>
                </a:moveTo>
                <a:lnTo>
                  <a:pt x="0" y="28553"/>
                </a:lnTo>
                <a:lnTo>
                  <a:pt x="0" y="28331"/>
                </a:lnTo>
                <a:lnTo>
                  <a:pt x="14299" y="0"/>
                </a:lnTo>
                <a:lnTo>
                  <a:pt x="1320234" y="664369"/>
                </a:lnTo>
                <a:lnTo>
                  <a:pt x="1320234" y="70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519380" y="143147"/>
            <a:ext cx="3509262" cy="33440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>
              <a:spcBef>
                <a:spcPts val="66"/>
              </a:spcBef>
            </a:pPr>
            <a:r>
              <a:rPr sz="2118" spc="202" dirty="0">
                <a:latin typeface="Tahoma"/>
                <a:cs typeface="Tahoma"/>
              </a:rPr>
              <a:t>COMPONENTS </a:t>
            </a:r>
            <a:r>
              <a:rPr sz="2118" spc="162" dirty="0">
                <a:latin typeface="Tahoma"/>
                <a:cs typeface="Tahoma"/>
              </a:rPr>
              <a:t>OF</a:t>
            </a:r>
            <a:r>
              <a:rPr sz="2118" spc="-453" dirty="0">
                <a:latin typeface="Tahoma"/>
                <a:cs typeface="Tahoma"/>
              </a:rPr>
              <a:t> </a:t>
            </a:r>
            <a:r>
              <a:rPr sz="2118" spc="106" dirty="0">
                <a:latin typeface="Tahoma"/>
                <a:cs typeface="Tahoma"/>
              </a:rPr>
              <a:t>CREDIT</a:t>
            </a:r>
            <a:endParaRPr sz="2118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0"/>
            <a:ext cx="4632092" cy="5143500"/>
          </a:xfrm>
          <a:custGeom>
            <a:avLst/>
            <a:gdLst/>
            <a:ahLst/>
            <a:cxnLst/>
            <a:rect l="l" t="t" r="r" b="b"/>
            <a:pathLst>
              <a:path w="6999604" h="7772400">
                <a:moveTo>
                  <a:pt x="0" y="7772399"/>
                </a:moveTo>
                <a:lnTo>
                  <a:pt x="0" y="0"/>
                </a:lnTo>
                <a:lnTo>
                  <a:pt x="6999555" y="0"/>
                </a:lnTo>
                <a:lnTo>
                  <a:pt x="6999555" y="7772399"/>
                </a:lnTo>
                <a:lnTo>
                  <a:pt x="0" y="777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/>
          <p:nvPr/>
        </p:nvSpPr>
        <p:spPr>
          <a:xfrm>
            <a:off x="7026462" y="1556247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5">
                <a:moveTo>
                  <a:pt x="1320234" y="700166"/>
                </a:moveTo>
                <a:lnTo>
                  <a:pt x="0" y="28450"/>
                </a:lnTo>
                <a:lnTo>
                  <a:pt x="14360" y="0"/>
                </a:lnTo>
                <a:lnTo>
                  <a:pt x="1320234" y="664338"/>
                </a:lnTo>
                <a:lnTo>
                  <a:pt x="1320234" y="700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4" name="object 4"/>
          <p:cNvSpPr/>
          <p:nvPr/>
        </p:nvSpPr>
        <p:spPr>
          <a:xfrm>
            <a:off x="7026462" y="164033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5">
                <a:moveTo>
                  <a:pt x="1320234" y="700167"/>
                </a:moveTo>
                <a:lnTo>
                  <a:pt x="0" y="28447"/>
                </a:lnTo>
                <a:lnTo>
                  <a:pt x="14358" y="0"/>
                </a:lnTo>
                <a:lnTo>
                  <a:pt x="1320234" y="664339"/>
                </a:lnTo>
                <a:lnTo>
                  <a:pt x="1320234" y="700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/>
          <p:nvPr/>
        </p:nvSpPr>
        <p:spPr>
          <a:xfrm>
            <a:off x="7026462" y="172441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2"/>
                </a:moveTo>
                <a:lnTo>
                  <a:pt x="0" y="28427"/>
                </a:lnTo>
                <a:lnTo>
                  <a:pt x="14348" y="0"/>
                </a:lnTo>
                <a:lnTo>
                  <a:pt x="1320234" y="664344"/>
                </a:lnTo>
                <a:lnTo>
                  <a:pt x="1320234" y="700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6" name="object 6"/>
          <p:cNvSpPr/>
          <p:nvPr/>
        </p:nvSpPr>
        <p:spPr>
          <a:xfrm>
            <a:off x="7026462" y="1808505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1"/>
                </a:moveTo>
                <a:lnTo>
                  <a:pt x="0" y="28435"/>
                </a:lnTo>
                <a:lnTo>
                  <a:pt x="14352" y="0"/>
                </a:lnTo>
                <a:lnTo>
                  <a:pt x="1320234" y="664342"/>
                </a:lnTo>
                <a:lnTo>
                  <a:pt x="1320234" y="7001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7" name="object 7"/>
          <p:cNvSpPr/>
          <p:nvPr/>
        </p:nvSpPr>
        <p:spPr>
          <a:xfrm>
            <a:off x="7026462" y="189259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6"/>
                </a:moveTo>
                <a:lnTo>
                  <a:pt x="0" y="28412"/>
                </a:lnTo>
                <a:lnTo>
                  <a:pt x="14340" y="0"/>
                </a:lnTo>
                <a:lnTo>
                  <a:pt x="1320234" y="664348"/>
                </a:lnTo>
                <a:lnTo>
                  <a:pt x="1320234" y="70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8" name="object 8"/>
          <p:cNvSpPr/>
          <p:nvPr/>
        </p:nvSpPr>
        <p:spPr>
          <a:xfrm>
            <a:off x="7026462" y="197668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9"/>
                </a:moveTo>
                <a:lnTo>
                  <a:pt x="0" y="28403"/>
                </a:lnTo>
                <a:lnTo>
                  <a:pt x="14336" y="0"/>
                </a:lnTo>
                <a:lnTo>
                  <a:pt x="1320234" y="664351"/>
                </a:lnTo>
                <a:lnTo>
                  <a:pt x="1320234" y="700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9" name="object 9"/>
          <p:cNvSpPr/>
          <p:nvPr/>
        </p:nvSpPr>
        <p:spPr>
          <a:xfrm>
            <a:off x="7026462" y="206076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6"/>
                </a:moveTo>
                <a:lnTo>
                  <a:pt x="0" y="28413"/>
                </a:lnTo>
                <a:lnTo>
                  <a:pt x="14340" y="0"/>
                </a:lnTo>
                <a:lnTo>
                  <a:pt x="1320234" y="664348"/>
                </a:lnTo>
                <a:lnTo>
                  <a:pt x="1320234" y="70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0" name="object 10"/>
          <p:cNvSpPr/>
          <p:nvPr/>
        </p:nvSpPr>
        <p:spPr>
          <a:xfrm>
            <a:off x="7026462" y="2144856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9"/>
                </a:moveTo>
                <a:lnTo>
                  <a:pt x="0" y="28402"/>
                </a:lnTo>
                <a:lnTo>
                  <a:pt x="14335" y="0"/>
                </a:lnTo>
                <a:lnTo>
                  <a:pt x="1320234" y="664351"/>
                </a:lnTo>
                <a:lnTo>
                  <a:pt x="1320234" y="700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1" name="object 11"/>
          <p:cNvSpPr/>
          <p:nvPr/>
        </p:nvSpPr>
        <p:spPr>
          <a:xfrm>
            <a:off x="7026462" y="2228939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3"/>
                </a:moveTo>
                <a:lnTo>
                  <a:pt x="0" y="28539"/>
                </a:lnTo>
                <a:lnTo>
                  <a:pt x="0" y="28385"/>
                </a:lnTo>
                <a:lnTo>
                  <a:pt x="14327" y="0"/>
                </a:lnTo>
                <a:lnTo>
                  <a:pt x="1320234" y="664355"/>
                </a:lnTo>
                <a:lnTo>
                  <a:pt x="1320234" y="700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2" name="object 12"/>
          <p:cNvSpPr/>
          <p:nvPr/>
        </p:nvSpPr>
        <p:spPr>
          <a:xfrm>
            <a:off x="7026462" y="2313027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5"/>
                </a:moveTo>
                <a:lnTo>
                  <a:pt x="0" y="28541"/>
                </a:lnTo>
                <a:lnTo>
                  <a:pt x="0" y="28377"/>
                </a:lnTo>
                <a:lnTo>
                  <a:pt x="14323" y="0"/>
                </a:lnTo>
                <a:lnTo>
                  <a:pt x="1320234" y="664357"/>
                </a:lnTo>
                <a:lnTo>
                  <a:pt x="1320234" y="700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3" name="object 13"/>
          <p:cNvSpPr/>
          <p:nvPr/>
        </p:nvSpPr>
        <p:spPr>
          <a:xfrm>
            <a:off x="7026462" y="239711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6"/>
                </a:moveTo>
                <a:lnTo>
                  <a:pt x="0" y="28541"/>
                </a:lnTo>
                <a:lnTo>
                  <a:pt x="0" y="28376"/>
                </a:lnTo>
                <a:lnTo>
                  <a:pt x="14322" y="0"/>
                </a:lnTo>
                <a:lnTo>
                  <a:pt x="1320234" y="664358"/>
                </a:lnTo>
                <a:lnTo>
                  <a:pt x="1320234" y="700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4" name="object 14"/>
          <p:cNvSpPr/>
          <p:nvPr/>
        </p:nvSpPr>
        <p:spPr>
          <a:xfrm>
            <a:off x="7026462" y="248120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6"/>
                </a:moveTo>
                <a:lnTo>
                  <a:pt x="0" y="28541"/>
                </a:lnTo>
                <a:lnTo>
                  <a:pt x="0" y="28376"/>
                </a:lnTo>
                <a:lnTo>
                  <a:pt x="14322" y="0"/>
                </a:lnTo>
                <a:lnTo>
                  <a:pt x="1320234" y="664358"/>
                </a:lnTo>
                <a:lnTo>
                  <a:pt x="1320234" y="700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5" name="object 15"/>
          <p:cNvSpPr/>
          <p:nvPr/>
        </p:nvSpPr>
        <p:spPr>
          <a:xfrm>
            <a:off x="7026462" y="256529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8"/>
                </a:moveTo>
                <a:lnTo>
                  <a:pt x="0" y="28543"/>
                </a:lnTo>
                <a:lnTo>
                  <a:pt x="0" y="28368"/>
                </a:lnTo>
                <a:lnTo>
                  <a:pt x="14318" y="0"/>
                </a:lnTo>
                <a:lnTo>
                  <a:pt x="1320234" y="664360"/>
                </a:lnTo>
                <a:lnTo>
                  <a:pt x="1320234" y="7001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6" name="object 16"/>
          <p:cNvSpPr/>
          <p:nvPr/>
        </p:nvSpPr>
        <p:spPr>
          <a:xfrm>
            <a:off x="7026462" y="2649376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9"/>
                </a:moveTo>
                <a:lnTo>
                  <a:pt x="0" y="28544"/>
                </a:lnTo>
                <a:lnTo>
                  <a:pt x="0" y="28364"/>
                </a:lnTo>
                <a:lnTo>
                  <a:pt x="14316" y="0"/>
                </a:lnTo>
                <a:lnTo>
                  <a:pt x="1320234" y="664361"/>
                </a:lnTo>
                <a:lnTo>
                  <a:pt x="1320234" y="700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7" name="object 17"/>
          <p:cNvSpPr/>
          <p:nvPr/>
        </p:nvSpPr>
        <p:spPr>
          <a:xfrm>
            <a:off x="7026462" y="2733459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3"/>
                </a:moveTo>
                <a:lnTo>
                  <a:pt x="0" y="28549"/>
                </a:lnTo>
                <a:lnTo>
                  <a:pt x="0" y="28347"/>
                </a:lnTo>
                <a:lnTo>
                  <a:pt x="14307" y="0"/>
                </a:lnTo>
                <a:lnTo>
                  <a:pt x="1320234" y="664365"/>
                </a:lnTo>
                <a:lnTo>
                  <a:pt x="1320234" y="70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8" name="object 18"/>
          <p:cNvSpPr/>
          <p:nvPr/>
        </p:nvSpPr>
        <p:spPr>
          <a:xfrm>
            <a:off x="7026462" y="281754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5"/>
                </a:moveTo>
                <a:lnTo>
                  <a:pt x="0" y="28551"/>
                </a:lnTo>
                <a:lnTo>
                  <a:pt x="0" y="28338"/>
                </a:lnTo>
                <a:lnTo>
                  <a:pt x="14303" y="0"/>
                </a:lnTo>
                <a:lnTo>
                  <a:pt x="1320234" y="664367"/>
                </a:lnTo>
                <a:lnTo>
                  <a:pt x="1320234" y="700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9" name="object 19"/>
          <p:cNvSpPr/>
          <p:nvPr/>
        </p:nvSpPr>
        <p:spPr>
          <a:xfrm>
            <a:off x="7026462" y="2901636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8"/>
                </a:moveTo>
                <a:lnTo>
                  <a:pt x="0" y="28553"/>
                </a:lnTo>
                <a:lnTo>
                  <a:pt x="0" y="28329"/>
                </a:lnTo>
                <a:lnTo>
                  <a:pt x="14298" y="0"/>
                </a:lnTo>
                <a:lnTo>
                  <a:pt x="1320234" y="664369"/>
                </a:lnTo>
                <a:lnTo>
                  <a:pt x="1320234" y="700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0" name="object 20"/>
          <p:cNvSpPr/>
          <p:nvPr/>
        </p:nvSpPr>
        <p:spPr>
          <a:xfrm>
            <a:off x="7026462" y="298572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6"/>
                </a:moveTo>
                <a:lnTo>
                  <a:pt x="0" y="28552"/>
                </a:lnTo>
                <a:lnTo>
                  <a:pt x="0" y="28336"/>
                </a:lnTo>
                <a:lnTo>
                  <a:pt x="14302" y="0"/>
                </a:lnTo>
                <a:lnTo>
                  <a:pt x="1320234" y="664368"/>
                </a:lnTo>
                <a:lnTo>
                  <a:pt x="1320234" y="700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1" name="object 21"/>
          <p:cNvSpPr/>
          <p:nvPr/>
        </p:nvSpPr>
        <p:spPr>
          <a:xfrm>
            <a:off x="7026462" y="306980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7"/>
                </a:moveTo>
                <a:lnTo>
                  <a:pt x="0" y="28553"/>
                </a:lnTo>
                <a:lnTo>
                  <a:pt x="0" y="28331"/>
                </a:lnTo>
                <a:lnTo>
                  <a:pt x="14299" y="0"/>
                </a:lnTo>
                <a:lnTo>
                  <a:pt x="1320234" y="664369"/>
                </a:lnTo>
                <a:lnTo>
                  <a:pt x="1320234" y="70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600200" y="70932"/>
            <a:ext cx="3509262" cy="33440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>
              <a:spcBef>
                <a:spcPts val="66"/>
              </a:spcBef>
            </a:pPr>
            <a:r>
              <a:rPr sz="2118" spc="202" dirty="0">
                <a:latin typeface="Tahoma"/>
                <a:cs typeface="Tahoma"/>
              </a:rPr>
              <a:t>COMPONENTS </a:t>
            </a:r>
            <a:r>
              <a:rPr sz="2118" spc="162" dirty="0">
                <a:latin typeface="Tahoma"/>
                <a:cs typeface="Tahoma"/>
              </a:rPr>
              <a:t>OF</a:t>
            </a:r>
            <a:r>
              <a:rPr sz="2118" spc="-453" dirty="0">
                <a:latin typeface="Tahoma"/>
                <a:cs typeface="Tahoma"/>
              </a:rPr>
              <a:t> </a:t>
            </a:r>
            <a:r>
              <a:rPr sz="2118" spc="106" dirty="0">
                <a:latin typeface="Tahoma"/>
                <a:cs typeface="Tahoma"/>
              </a:rPr>
              <a:t>CREDIT</a:t>
            </a:r>
            <a:endParaRPr sz="2118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6181" y="425789"/>
            <a:ext cx="4395927" cy="4646779"/>
          </a:xfrm>
          <a:prstGeom prst="rect">
            <a:avLst/>
          </a:prstGeom>
        </p:spPr>
        <p:txBody>
          <a:bodyPr vert="horz" wrap="square" lIns="0" tIns="40761" rIns="0" bIns="0" rtlCol="0">
            <a:spAutoFit/>
          </a:bodyPr>
          <a:lstStyle/>
          <a:p>
            <a:pPr marL="13448" algn="ctr">
              <a:spcBef>
                <a:spcPts val="320"/>
              </a:spcBef>
            </a:pPr>
            <a:r>
              <a:rPr sz="1224" spc="192" dirty="0">
                <a:latin typeface="Calibri"/>
                <a:cs typeface="Calibri"/>
              </a:rPr>
              <a:t>DUNN </a:t>
            </a:r>
            <a:r>
              <a:rPr sz="1224" spc="63" dirty="0">
                <a:latin typeface="Calibri"/>
                <a:cs typeface="Calibri"/>
              </a:rPr>
              <a:t>&amp; </a:t>
            </a:r>
            <a:r>
              <a:rPr sz="1224" spc="172" dirty="0">
                <a:latin typeface="Calibri"/>
                <a:cs typeface="Calibri"/>
              </a:rPr>
              <a:t>BRADSTREET</a:t>
            </a:r>
            <a:r>
              <a:rPr sz="1224" spc="40" dirty="0">
                <a:latin typeface="Calibri"/>
                <a:cs typeface="Calibri"/>
              </a:rPr>
              <a:t> </a:t>
            </a:r>
            <a:r>
              <a:rPr sz="1224" spc="165" dirty="0">
                <a:latin typeface="Calibri"/>
                <a:cs typeface="Calibri"/>
              </a:rPr>
              <a:t>PAYDEX</a:t>
            </a:r>
            <a:endParaRPr sz="1224" dirty="0">
              <a:latin typeface="Calibri"/>
              <a:cs typeface="Calibri"/>
            </a:endParaRPr>
          </a:p>
          <a:p>
            <a:pPr marL="8405" marR="47067">
              <a:lnSpc>
                <a:spcPct val="116900"/>
              </a:lnSpc>
              <a:spcBef>
                <a:spcPts val="13"/>
              </a:spcBef>
            </a:pPr>
            <a:r>
              <a:rPr sz="1026" spc="109" dirty="0">
                <a:latin typeface="Calibri"/>
                <a:cs typeface="Calibri"/>
              </a:rPr>
              <a:t>To </a:t>
            </a:r>
            <a:r>
              <a:rPr sz="1026" spc="132" dirty="0">
                <a:latin typeface="Calibri"/>
                <a:cs typeface="Calibri"/>
              </a:rPr>
              <a:t>determine </a:t>
            </a:r>
            <a:r>
              <a:rPr sz="1026" spc="126" dirty="0">
                <a:latin typeface="Calibri"/>
                <a:cs typeface="Calibri"/>
              </a:rPr>
              <a:t>your business’s </a:t>
            </a:r>
            <a:r>
              <a:rPr sz="1026" spc="139" dirty="0">
                <a:latin typeface="Calibri"/>
                <a:cs typeface="Calibri"/>
              </a:rPr>
              <a:t>PAYDEX </a:t>
            </a:r>
            <a:r>
              <a:rPr sz="1026" spc="116" dirty="0">
                <a:latin typeface="Calibri"/>
                <a:cs typeface="Calibri"/>
              </a:rPr>
              <a:t>score, </a:t>
            </a:r>
            <a:r>
              <a:rPr sz="1026" spc="149" dirty="0">
                <a:latin typeface="Calibri"/>
                <a:cs typeface="Calibri"/>
              </a:rPr>
              <a:t>Dun </a:t>
            </a:r>
            <a:r>
              <a:rPr sz="1026" spc="53" dirty="0">
                <a:latin typeface="Calibri"/>
                <a:cs typeface="Calibri"/>
              </a:rPr>
              <a:t>&amp; </a:t>
            </a:r>
            <a:r>
              <a:rPr sz="1026" spc="129" dirty="0">
                <a:latin typeface="Calibri"/>
                <a:cs typeface="Calibri"/>
              </a:rPr>
              <a:t>Bradstreet  gathers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22" dirty="0">
                <a:latin typeface="Calibri"/>
                <a:cs typeface="Calibri"/>
              </a:rPr>
              <a:t>data</a:t>
            </a:r>
            <a:r>
              <a:rPr sz="1026" spc="182" dirty="0">
                <a:latin typeface="Calibri"/>
                <a:cs typeface="Calibri"/>
              </a:rPr>
              <a:t> </a:t>
            </a:r>
            <a:r>
              <a:rPr sz="1026" spc="132" dirty="0">
                <a:latin typeface="Calibri"/>
                <a:cs typeface="Calibri"/>
              </a:rPr>
              <a:t>from</a:t>
            </a:r>
            <a:r>
              <a:rPr sz="1026" spc="182" dirty="0">
                <a:latin typeface="Calibri"/>
                <a:cs typeface="Calibri"/>
              </a:rPr>
              <a:t> </a:t>
            </a:r>
            <a:r>
              <a:rPr sz="1026" spc="106" dirty="0">
                <a:latin typeface="Calibri"/>
                <a:cs typeface="Calibri"/>
              </a:rPr>
              <a:t>the</a:t>
            </a:r>
            <a:r>
              <a:rPr sz="1026" spc="182" dirty="0">
                <a:latin typeface="Calibri"/>
                <a:cs typeface="Calibri"/>
              </a:rPr>
              <a:t> </a:t>
            </a:r>
            <a:r>
              <a:rPr sz="1026" spc="132" dirty="0">
                <a:latin typeface="Calibri"/>
                <a:cs typeface="Calibri"/>
              </a:rPr>
              <a:t>suppliers</a:t>
            </a:r>
            <a:r>
              <a:rPr sz="1026" spc="182" dirty="0">
                <a:latin typeface="Calibri"/>
                <a:cs typeface="Calibri"/>
              </a:rPr>
              <a:t> </a:t>
            </a:r>
            <a:r>
              <a:rPr sz="1026" spc="135" dirty="0">
                <a:latin typeface="Calibri"/>
                <a:cs typeface="Calibri"/>
              </a:rPr>
              <a:t>and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35" dirty="0">
                <a:latin typeface="Calibri"/>
                <a:cs typeface="Calibri"/>
              </a:rPr>
              <a:t>vendors</a:t>
            </a:r>
            <a:r>
              <a:rPr sz="1026" spc="182" dirty="0">
                <a:latin typeface="Calibri"/>
                <a:cs typeface="Calibri"/>
              </a:rPr>
              <a:t> </a:t>
            </a:r>
            <a:r>
              <a:rPr sz="1026" spc="103" dirty="0">
                <a:latin typeface="Calibri"/>
                <a:cs typeface="Calibri"/>
              </a:rPr>
              <a:t>with</a:t>
            </a:r>
            <a:r>
              <a:rPr sz="1026" spc="182" dirty="0">
                <a:latin typeface="Calibri"/>
                <a:cs typeface="Calibri"/>
              </a:rPr>
              <a:t> </a:t>
            </a:r>
            <a:r>
              <a:rPr sz="1026" spc="122" dirty="0">
                <a:latin typeface="Calibri"/>
                <a:cs typeface="Calibri"/>
              </a:rPr>
              <a:t>which</a:t>
            </a:r>
            <a:r>
              <a:rPr sz="1026" spc="182" dirty="0">
                <a:latin typeface="Calibri"/>
                <a:cs typeface="Calibri"/>
              </a:rPr>
              <a:t> </a:t>
            </a:r>
            <a:r>
              <a:rPr sz="1026" spc="122" dirty="0">
                <a:latin typeface="Calibri"/>
                <a:cs typeface="Calibri"/>
              </a:rPr>
              <a:t>you</a:t>
            </a:r>
            <a:endParaRPr sz="1026" dirty="0">
              <a:latin typeface="Calibri"/>
              <a:cs typeface="Calibri"/>
            </a:endParaRPr>
          </a:p>
          <a:p>
            <a:pPr marL="8405">
              <a:spcBef>
                <a:spcPts val="208"/>
              </a:spcBef>
            </a:pPr>
            <a:r>
              <a:rPr sz="1026" spc="122" dirty="0">
                <a:latin typeface="Calibri"/>
                <a:cs typeface="Calibri"/>
              </a:rPr>
              <a:t>do </a:t>
            </a:r>
            <a:r>
              <a:rPr sz="1026" spc="142" dirty="0">
                <a:latin typeface="Calibri"/>
                <a:cs typeface="Calibri"/>
              </a:rPr>
              <a:t>business </a:t>
            </a:r>
            <a:r>
              <a:rPr sz="1026" spc="119" dirty="0">
                <a:latin typeface="Calibri"/>
                <a:cs typeface="Calibri"/>
              </a:rPr>
              <a:t>over </a:t>
            </a:r>
            <a:r>
              <a:rPr sz="1026" spc="83" dirty="0">
                <a:latin typeface="Calibri"/>
                <a:cs typeface="Calibri"/>
              </a:rPr>
              <a:t>a </a:t>
            </a:r>
            <a:r>
              <a:rPr sz="1026" spc="116" dirty="0">
                <a:latin typeface="Calibri"/>
                <a:cs typeface="Calibri"/>
              </a:rPr>
              <a:t>rolling </a:t>
            </a:r>
            <a:r>
              <a:rPr sz="1026" spc="132" dirty="0">
                <a:latin typeface="Calibri"/>
                <a:cs typeface="Calibri"/>
              </a:rPr>
              <a:t>12-month </a:t>
            </a:r>
            <a:r>
              <a:rPr sz="1026" spc="122" dirty="0">
                <a:latin typeface="Calibri"/>
                <a:cs typeface="Calibri"/>
              </a:rPr>
              <a:t>period.</a:t>
            </a:r>
            <a:r>
              <a:rPr sz="1026" spc="215" dirty="0">
                <a:latin typeface="Calibri"/>
                <a:cs typeface="Calibri"/>
              </a:rPr>
              <a:t> </a:t>
            </a:r>
            <a:r>
              <a:rPr sz="1026" spc="129" dirty="0">
                <a:latin typeface="Calibri"/>
                <a:cs typeface="Calibri"/>
              </a:rPr>
              <a:t>Each</a:t>
            </a:r>
            <a:endParaRPr sz="1026" dirty="0">
              <a:latin typeface="Calibri"/>
              <a:cs typeface="Calibri"/>
            </a:endParaRPr>
          </a:p>
          <a:p>
            <a:pPr marL="8405">
              <a:spcBef>
                <a:spcPts val="208"/>
              </a:spcBef>
            </a:pPr>
            <a:r>
              <a:rPr sz="1026" spc="129" dirty="0">
                <a:latin typeface="Calibri"/>
                <a:cs typeface="Calibri"/>
              </a:rPr>
              <a:t>supplier/vendor </a:t>
            </a:r>
            <a:r>
              <a:rPr sz="1026" spc="93" dirty="0">
                <a:latin typeface="Calibri"/>
                <a:cs typeface="Calibri"/>
              </a:rPr>
              <a:t>is </a:t>
            </a:r>
            <a:r>
              <a:rPr sz="1026" spc="135" dirty="0">
                <a:latin typeface="Calibri"/>
                <a:cs typeface="Calibri"/>
              </a:rPr>
              <a:t>considered </a:t>
            </a:r>
            <a:r>
              <a:rPr sz="1026" spc="83" dirty="0">
                <a:latin typeface="Calibri"/>
                <a:cs typeface="Calibri"/>
              </a:rPr>
              <a:t>a </a:t>
            </a:r>
            <a:r>
              <a:rPr sz="1026" spc="122" dirty="0">
                <a:latin typeface="Calibri"/>
                <a:cs typeface="Calibri"/>
              </a:rPr>
              <a:t>tradeline </a:t>
            </a:r>
            <a:r>
              <a:rPr sz="1026" spc="119" dirty="0">
                <a:latin typeface="Calibri"/>
                <a:cs typeface="Calibri"/>
              </a:rPr>
              <a:t>account, </a:t>
            </a:r>
            <a:r>
              <a:rPr sz="1026" spc="135" dirty="0">
                <a:latin typeface="Calibri"/>
                <a:cs typeface="Calibri"/>
              </a:rPr>
              <a:t>and</a:t>
            </a:r>
            <a:r>
              <a:rPr sz="1026" spc="268" dirty="0">
                <a:latin typeface="Calibri"/>
                <a:cs typeface="Calibri"/>
              </a:rPr>
              <a:t> </a:t>
            </a:r>
            <a:r>
              <a:rPr sz="1026" spc="106" dirty="0">
                <a:latin typeface="Calibri"/>
                <a:cs typeface="Calibri"/>
              </a:rPr>
              <a:t>the</a:t>
            </a:r>
            <a:endParaRPr sz="1026" dirty="0">
              <a:latin typeface="Calibri"/>
              <a:cs typeface="Calibri"/>
            </a:endParaRPr>
          </a:p>
          <a:p>
            <a:pPr marL="8405" marR="118088">
              <a:lnSpc>
                <a:spcPct val="116900"/>
              </a:lnSpc>
            </a:pPr>
            <a:r>
              <a:rPr sz="1026" spc="139" dirty="0">
                <a:latin typeface="Calibri"/>
                <a:cs typeface="Calibri"/>
              </a:rPr>
              <a:t>payments </a:t>
            </a:r>
            <a:r>
              <a:rPr sz="1026" spc="122" dirty="0">
                <a:latin typeface="Calibri"/>
                <a:cs typeface="Calibri"/>
              </a:rPr>
              <a:t>you </a:t>
            </a:r>
            <a:r>
              <a:rPr sz="1026" spc="142" dirty="0">
                <a:latin typeface="Calibri"/>
                <a:cs typeface="Calibri"/>
              </a:rPr>
              <a:t>make </a:t>
            </a:r>
            <a:r>
              <a:rPr sz="1026" spc="86" dirty="0">
                <a:latin typeface="Calibri"/>
                <a:cs typeface="Calibri"/>
              </a:rPr>
              <a:t>to </a:t>
            </a:r>
            <a:r>
              <a:rPr sz="1026" spc="106" dirty="0">
                <a:latin typeface="Calibri"/>
                <a:cs typeface="Calibri"/>
              </a:rPr>
              <a:t>that </a:t>
            </a:r>
            <a:r>
              <a:rPr sz="1026" spc="129" dirty="0">
                <a:latin typeface="Calibri"/>
                <a:cs typeface="Calibri"/>
              </a:rPr>
              <a:t>supplier/vendor </a:t>
            </a:r>
            <a:r>
              <a:rPr sz="1026" spc="116" dirty="0">
                <a:latin typeface="Calibri"/>
                <a:cs typeface="Calibri"/>
              </a:rPr>
              <a:t>are </a:t>
            </a:r>
            <a:r>
              <a:rPr sz="1026" spc="135" dirty="0">
                <a:latin typeface="Calibri"/>
                <a:cs typeface="Calibri"/>
              </a:rPr>
              <a:t>considered </a:t>
            </a:r>
            <a:r>
              <a:rPr sz="1026" spc="83" dirty="0">
                <a:latin typeface="Calibri"/>
                <a:cs typeface="Calibri"/>
              </a:rPr>
              <a:t>a  </a:t>
            </a:r>
            <a:r>
              <a:rPr sz="1026" spc="139" dirty="0">
                <a:latin typeface="Calibri"/>
                <a:cs typeface="Calibri"/>
              </a:rPr>
              <a:t>payment </a:t>
            </a:r>
            <a:r>
              <a:rPr sz="1026" spc="129" dirty="0">
                <a:latin typeface="Calibri"/>
                <a:cs typeface="Calibri"/>
              </a:rPr>
              <a:t>experience. According </a:t>
            </a:r>
            <a:r>
              <a:rPr sz="1026" spc="86" dirty="0">
                <a:latin typeface="Calibri"/>
                <a:cs typeface="Calibri"/>
              </a:rPr>
              <a:t>to </a:t>
            </a:r>
            <a:r>
              <a:rPr sz="1026" spc="149" dirty="0">
                <a:latin typeface="Calibri"/>
                <a:cs typeface="Calibri"/>
              </a:rPr>
              <a:t>Dun </a:t>
            </a:r>
            <a:r>
              <a:rPr sz="1026" spc="53" dirty="0">
                <a:latin typeface="Calibri"/>
                <a:cs typeface="Calibri"/>
              </a:rPr>
              <a:t>&amp; </a:t>
            </a:r>
            <a:r>
              <a:rPr sz="1026" spc="122" dirty="0">
                <a:latin typeface="Calibri"/>
                <a:cs typeface="Calibri"/>
              </a:rPr>
              <a:t>Bradstreet,</a:t>
            </a:r>
            <a:r>
              <a:rPr sz="1026" spc="281" dirty="0">
                <a:latin typeface="Calibri"/>
                <a:cs typeface="Calibri"/>
              </a:rPr>
              <a:t> </a:t>
            </a:r>
            <a:r>
              <a:rPr sz="1026" spc="103" dirty="0">
                <a:latin typeface="Calibri"/>
                <a:cs typeface="Calibri"/>
              </a:rPr>
              <a:t>two</a:t>
            </a:r>
            <a:endParaRPr sz="1026" dirty="0">
              <a:latin typeface="Calibri"/>
              <a:cs typeface="Calibri"/>
            </a:endParaRPr>
          </a:p>
          <a:p>
            <a:pPr marL="8405" marR="215585">
              <a:lnSpc>
                <a:spcPct val="116900"/>
              </a:lnSpc>
            </a:pPr>
            <a:r>
              <a:rPr sz="1026" spc="126" dirty="0">
                <a:latin typeface="Calibri"/>
                <a:cs typeface="Calibri"/>
              </a:rPr>
              <a:t>tradelines </a:t>
            </a:r>
            <a:r>
              <a:rPr sz="1026" spc="103" dirty="0">
                <a:latin typeface="Calibri"/>
                <a:cs typeface="Calibri"/>
              </a:rPr>
              <a:t>with </a:t>
            </a:r>
            <a:r>
              <a:rPr sz="1026" spc="86" dirty="0">
                <a:latin typeface="Calibri"/>
                <a:cs typeface="Calibri"/>
              </a:rPr>
              <a:t>at </a:t>
            </a:r>
            <a:r>
              <a:rPr sz="1026" spc="113" dirty="0">
                <a:latin typeface="Calibri"/>
                <a:cs typeface="Calibri"/>
              </a:rPr>
              <a:t>least </a:t>
            </a:r>
            <a:r>
              <a:rPr sz="1026" spc="119" dirty="0">
                <a:latin typeface="Calibri"/>
                <a:cs typeface="Calibri"/>
              </a:rPr>
              <a:t>three </a:t>
            </a:r>
            <a:r>
              <a:rPr sz="1026" spc="113" dirty="0">
                <a:latin typeface="Calibri"/>
                <a:cs typeface="Calibri"/>
              </a:rPr>
              <a:t>credit </a:t>
            </a:r>
            <a:r>
              <a:rPr sz="1026" spc="135" dirty="0">
                <a:latin typeface="Calibri"/>
                <a:cs typeface="Calibri"/>
              </a:rPr>
              <a:t>experiences </a:t>
            </a:r>
            <a:r>
              <a:rPr sz="1026" spc="116" dirty="0">
                <a:latin typeface="Calibri"/>
                <a:cs typeface="Calibri"/>
              </a:rPr>
              <a:t>are </a:t>
            </a:r>
            <a:r>
              <a:rPr sz="1026" spc="139" dirty="0">
                <a:latin typeface="Calibri"/>
                <a:cs typeface="Calibri"/>
              </a:rPr>
              <a:t>needed  </a:t>
            </a:r>
            <a:r>
              <a:rPr sz="1026" spc="106" dirty="0">
                <a:latin typeface="Calibri"/>
                <a:cs typeface="Calibri"/>
              </a:rPr>
              <a:t>for </a:t>
            </a:r>
            <a:r>
              <a:rPr sz="1026" spc="83" dirty="0">
                <a:latin typeface="Calibri"/>
                <a:cs typeface="Calibri"/>
              </a:rPr>
              <a:t>a </a:t>
            </a:r>
            <a:r>
              <a:rPr sz="1026" spc="139" dirty="0">
                <a:latin typeface="Calibri"/>
                <a:cs typeface="Calibri"/>
              </a:rPr>
              <a:t>PAYDEX</a:t>
            </a:r>
            <a:r>
              <a:rPr sz="1026" spc="30" dirty="0">
                <a:latin typeface="Calibri"/>
                <a:cs typeface="Calibri"/>
              </a:rPr>
              <a:t> </a:t>
            </a:r>
            <a:r>
              <a:rPr sz="1026" spc="116" dirty="0">
                <a:latin typeface="Calibri"/>
                <a:cs typeface="Calibri"/>
              </a:rPr>
              <a:t>score;</a:t>
            </a:r>
            <a:endParaRPr sz="1026" dirty="0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1158" dirty="0">
              <a:latin typeface="Calibri"/>
              <a:cs typeface="Calibri"/>
            </a:endParaRPr>
          </a:p>
          <a:p>
            <a:pPr marL="8405" marR="141622">
              <a:lnSpc>
                <a:spcPct val="116900"/>
              </a:lnSpc>
              <a:buChar char="•"/>
              <a:tabLst>
                <a:tab pos="110524" algn="l"/>
              </a:tabLst>
            </a:pPr>
            <a:r>
              <a:rPr sz="1026" spc="122" dirty="0">
                <a:latin typeface="Calibri"/>
                <a:cs typeface="Calibri"/>
              </a:rPr>
              <a:t>however, </a:t>
            </a:r>
            <a:r>
              <a:rPr sz="1026" spc="132" dirty="0">
                <a:latin typeface="Calibri"/>
                <a:cs typeface="Calibri"/>
              </a:rPr>
              <a:t>from </a:t>
            </a:r>
            <a:r>
              <a:rPr sz="1026" spc="135" dirty="0">
                <a:latin typeface="Calibri"/>
                <a:cs typeface="Calibri"/>
              </a:rPr>
              <a:t>customer </a:t>
            </a:r>
            <a:r>
              <a:rPr sz="1026" spc="126" dirty="0">
                <a:latin typeface="Calibri"/>
                <a:cs typeface="Calibri"/>
              </a:rPr>
              <a:t>experience, </a:t>
            </a:r>
            <a:r>
              <a:rPr sz="1026" spc="142" dirty="0">
                <a:latin typeface="Calibri"/>
                <a:cs typeface="Calibri"/>
              </a:rPr>
              <a:t>business </a:t>
            </a:r>
            <a:r>
              <a:rPr sz="1026" spc="135" dirty="0">
                <a:latin typeface="Calibri"/>
                <a:cs typeface="Calibri"/>
              </a:rPr>
              <a:t>owners </a:t>
            </a:r>
            <a:r>
              <a:rPr sz="1026" spc="132" dirty="0">
                <a:latin typeface="Calibri"/>
                <a:cs typeface="Calibri"/>
              </a:rPr>
              <a:t>need  </a:t>
            </a:r>
            <a:r>
              <a:rPr sz="1026" spc="86" dirty="0">
                <a:latin typeface="Calibri"/>
                <a:cs typeface="Calibri"/>
              </a:rPr>
              <a:t>at </a:t>
            </a:r>
            <a:r>
              <a:rPr sz="1026" spc="113" dirty="0">
                <a:latin typeface="Calibri"/>
                <a:cs typeface="Calibri"/>
              </a:rPr>
              <a:t>least </a:t>
            </a:r>
            <a:r>
              <a:rPr sz="1026" spc="119" dirty="0">
                <a:latin typeface="Calibri"/>
                <a:cs typeface="Calibri"/>
              </a:rPr>
              <a:t>three </a:t>
            </a:r>
            <a:r>
              <a:rPr sz="1026" spc="126" dirty="0">
                <a:latin typeface="Calibri"/>
                <a:cs typeface="Calibri"/>
              </a:rPr>
              <a:t>tradelines </a:t>
            </a:r>
            <a:r>
              <a:rPr sz="1026" spc="129" dirty="0">
                <a:latin typeface="Calibri"/>
                <a:cs typeface="Calibri"/>
              </a:rPr>
              <a:t>reported </a:t>
            </a:r>
            <a:r>
              <a:rPr sz="1026" spc="86" dirty="0">
                <a:latin typeface="Calibri"/>
                <a:cs typeface="Calibri"/>
              </a:rPr>
              <a:t>to </a:t>
            </a:r>
            <a:r>
              <a:rPr sz="1026" spc="116" dirty="0">
                <a:latin typeface="Calibri"/>
                <a:cs typeface="Calibri"/>
              </a:rPr>
              <a:t>create</a:t>
            </a:r>
            <a:r>
              <a:rPr sz="1026" spc="371" dirty="0">
                <a:latin typeface="Calibri"/>
                <a:cs typeface="Calibri"/>
              </a:rPr>
              <a:t> </a:t>
            </a:r>
            <a:r>
              <a:rPr sz="1026" spc="83" dirty="0">
                <a:latin typeface="Calibri"/>
                <a:cs typeface="Calibri"/>
              </a:rPr>
              <a:t>a </a:t>
            </a:r>
            <a:r>
              <a:rPr sz="1026" spc="119" dirty="0">
                <a:latin typeface="Calibri"/>
                <a:cs typeface="Calibri"/>
              </a:rPr>
              <a:t>score.</a:t>
            </a:r>
            <a:endParaRPr sz="1026" dirty="0">
              <a:latin typeface="Calibri"/>
              <a:cs typeface="Calibri"/>
            </a:endParaRPr>
          </a:p>
          <a:p>
            <a:pPr marL="23534" marR="3362" indent="2521">
              <a:lnSpc>
                <a:spcPct val="116900"/>
              </a:lnSpc>
              <a:buChar char="•"/>
              <a:tabLst>
                <a:tab pos="128174" algn="l"/>
              </a:tabLst>
            </a:pPr>
            <a:r>
              <a:rPr sz="1026" spc="149" dirty="0">
                <a:latin typeface="Calibri"/>
                <a:cs typeface="Calibri"/>
              </a:rPr>
              <a:t>Dun </a:t>
            </a:r>
            <a:r>
              <a:rPr sz="1026" spc="53" dirty="0">
                <a:latin typeface="Calibri"/>
                <a:cs typeface="Calibri"/>
              </a:rPr>
              <a:t>&amp; </a:t>
            </a:r>
            <a:r>
              <a:rPr sz="1026" spc="129" dirty="0">
                <a:latin typeface="Calibri"/>
                <a:cs typeface="Calibri"/>
              </a:rPr>
              <a:t>Bradstreet </a:t>
            </a:r>
            <a:r>
              <a:rPr sz="1026" spc="132" dirty="0">
                <a:latin typeface="Calibri"/>
                <a:cs typeface="Calibri"/>
              </a:rPr>
              <a:t>analyzes </a:t>
            </a:r>
            <a:r>
              <a:rPr sz="1026" spc="106" dirty="0">
                <a:latin typeface="Calibri"/>
                <a:cs typeface="Calibri"/>
              </a:rPr>
              <a:t>the </a:t>
            </a:r>
            <a:r>
              <a:rPr sz="1026" spc="146" dirty="0">
                <a:latin typeface="Calibri"/>
                <a:cs typeface="Calibri"/>
              </a:rPr>
              <a:t>promptness </a:t>
            </a:r>
            <a:r>
              <a:rPr sz="1026" spc="93" dirty="0">
                <a:latin typeface="Calibri"/>
                <a:cs typeface="Calibri"/>
              </a:rPr>
              <a:t>of </a:t>
            </a:r>
            <a:r>
              <a:rPr sz="1026" spc="126" dirty="0">
                <a:latin typeface="Calibri"/>
                <a:cs typeface="Calibri"/>
              </a:rPr>
              <a:t>your </a:t>
            </a:r>
            <a:r>
              <a:rPr sz="1026" spc="139" dirty="0">
                <a:latin typeface="Calibri"/>
                <a:cs typeface="Calibri"/>
              </a:rPr>
              <a:t>payments  </a:t>
            </a:r>
            <a:r>
              <a:rPr sz="1026" spc="126" dirty="0">
                <a:latin typeface="Calibri"/>
                <a:cs typeface="Calibri"/>
              </a:rPr>
              <a:t>against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06" dirty="0">
                <a:latin typeface="Calibri"/>
                <a:cs typeface="Calibri"/>
              </a:rPr>
              <a:t>the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32" dirty="0">
                <a:latin typeface="Calibri"/>
                <a:cs typeface="Calibri"/>
              </a:rPr>
              <a:t>terms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93" dirty="0">
                <a:latin typeface="Calibri"/>
                <a:cs typeface="Calibri"/>
              </a:rPr>
              <a:t>of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19" dirty="0">
                <a:latin typeface="Calibri"/>
                <a:cs typeface="Calibri"/>
              </a:rPr>
              <a:t>sale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06" dirty="0">
                <a:latin typeface="Calibri"/>
                <a:cs typeface="Calibri"/>
              </a:rPr>
              <a:t>for</a:t>
            </a:r>
            <a:r>
              <a:rPr sz="1026" spc="182" dirty="0">
                <a:latin typeface="Calibri"/>
                <a:cs typeface="Calibri"/>
              </a:rPr>
              <a:t> </a:t>
            </a:r>
            <a:r>
              <a:rPr sz="1026" spc="126" dirty="0">
                <a:latin typeface="Calibri"/>
                <a:cs typeface="Calibri"/>
              </a:rPr>
              <a:t>each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39" dirty="0">
                <a:latin typeface="Calibri"/>
                <a:cs typeface="Calibri"/>
              </a:rPr>
              <a:t>payment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29" dirty="0">
                <a:latin typeface="Calibri"/>
                <a:cs typeface="Calibri"/>
              </a:rPr>
              <a:t>experience.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03" dirty="0">
                <a:latin typeface="Calibri"/>
                <a:cs typeface="Calibri"/>
              </a:rPr>
              <a:t>So,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06" dirty="0">
                <a:latin typeface="Calibri"/>
                <a:cs typeface="Calibri"/>
              </a:rPr>
              <a:t>the</a:t>
            </a:r>
            <a:endParaRPr sz="1026" dirty="0">
              <a:latin typeface="Calibri"/>
              <a:cs typeface="Calibri"/>
            </a:endParaRPr>
          </a:p>
          <a:p>
            <a:pPr marL="563126">
              <a:spcBef>
                <a:spcPts val="208"/>
              </a:spcBef>
            </a:pPr>
            <a:r>
              <a:rPr sz="1026" spc="116" dirty="0">
                <a:latin typeface="Calibri"/>
                <a:cs typeface="Calibri"/>
              </a:rPr>
              <a:t>faster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22" dirty="0">
                <a:latin typeface="Calibri"/>
                <a:cs typeface="Calibri"/>
              </a:rPr>
              <a:t>you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22" dirty="0">
                <a:latin typeface="Calibri"/>
                <a:cs typeface="Calibri"/>
              </a:rPr>
              <a:t>pay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26" dirty="0">
                <a:latin typeface="Calibri"/>
                <a:cs typeface="Calibri"/>
              </a:rPr>
              <a:t>your</a:t>
            </a:r>
            <a:r>
              <a:rPr sz="1026" spc="182" dirty="0">
                <a:latin typeface="Calibri"/>
                <a:cs typeface="Calibri"/>
              </a:rPr>
              <a:t> </a:t>
            </a:r>
            <a:r>
              <a:rPr sz="1026" spc="99" dirty="0">
                <a:latin typeface="Calibri"/>
                <a:cs typeface="Calibri"/>
              </a:rPr>
              <a:t>bills,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06" dirty="0">
                <a:latin typeface="Calibri"/>
                <a:cs typeface="Calibri"/>
              </a:rPr>
              <a:t>the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13" dirty="0">
                <a:latin typeface="Calibri"/>
                <a:cs typeface="Calibri"/>
              </a:rPr>
              <a:t>better</a:t>
            </a:r>
            <a:r>
              <a:rPr sz="1026" spc="182" dirty="0">
                <a:latin typeface="Calibri"/>
                <a:cs typeface="Calibri"/>
              </a:rPr>
              <a:t> </a:t>
            </a:r>
            <a:r>
              <a:rPr sz="1026" spc="126" dirty="0">
                <a:latin typeface="Calibri"/>
                <a:cs typeface="Calibri"/>
              </a:rPr>
              <a:t>your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19" dirty="0">
                <a:latin typeface="Calibri"/>
                <a:cs typeface="Calibri"/>
              </a:rPr>
              <a:t>score.</a:t>
            </a:r>
            <a:endParaRPr sz="1026" dirty="0">
              <a:latin typeface="Calibri"/>
              <a:cs typeface="Calibri"/>
            </a:endParaRPr>
          </a:p>
          <a:p>
            <a:pPr marR="22693" algn="ctr">
              <a:spcBef>
                <a:spcPts val="208"/>
              </a:spcBef>
            </a:pPr>
            <a:r>
              <a:rPr sz="1026" spc="113" dirty="0">
                <a:latin typeface="Calibri"/>
                <a:cs typeface="Calibri"/>
              </a:rPr>
              <a:t>Want </a:t>
            </a:r>
            <a:r>
              <a:rPr sz="1026" spc="122" dirty="0">
                <a:latin typeface="Calibri"/>
                <a:cs typeface="Calibri"/>
              </a:rPr>
              <a:t>an </a:t>
            </a:r>
            <a:r>
              <a:rPr sz="1026" spc="149" dirty="0">
                <a:latin typeface="Calibri"/>
                <a:cs typeface="Calibri"/>
              </a:rPr>
              <a:t>EXCELLENT </a:t>
            </a:r>
            <a:r>
              <a:rPr sz="1026" spc="139" dirty="0">
                <a:latin typeface="Calibri"/>
                <a:cs typeface="Calibri"/>
              </a:rPr>
              <a:t>PAYDEX</a:t>
            </a:r>
            <a:r>
              <a:rPr sz="1026" spc="320" dirty="0">
                <a:latin typeface="Calibri"/>
                <a:cs typeface="Calibri"/>
              </a:rPr>
              <a:t> </a:t>
            </a:r>
            <a:r>
              <a:rPr sz="1026" spc="132" dirty="0">
                <a:latin typeface="Calibri"/>
                <a:cs typeface="Calibri"/>
              </a:rPr>
              <a:t>SCORE?</a:t>
            </a:r>
            <a:endParaRPr sz="1026" dirty="0">
              <a:latin typeface="Calibri"/>
              <a:cs typeface="Calibri"/>
            </a:endParaRPr>
          </a:p>
          <a:p>
            <a:pPr marL="561864">
              <a:spcBef>
                <a:spcPts val="208"/>
              </a:spcBef>
            </a:pPr>
            <a:r>
              <a:rPr sz="1026" spc="116" dirty="0">
                <a:latin typeface="Calibri"/>
                <a:cs typeface="Calibri"/>
              </a:rPr>
              <a:t>100 </a:t>
            </a:r>
            <a:r>
              <a:rPr sz="1026" spc="139" dirty="0">
                <a:latin typeface="Calibri"/>
                <a:cs typeface="Calibri"/>
              </a:rPr>
              <a:t>Payment </a:t>
            </a:r>
            <a:r>
              <a:rPr sz="1026" spc="142" dirty="0">
                <a:latin typeface="Calibri"/>
                <a:cs typeface="Calibri"/>
              </a:rPr>
              <a:t>comes </a:t>
            </a:r>
            <a:r>
              <a:rPr sz="1026" spc="103" dirty="0">
                <a:latin typeface="Calibri"/>
                <a:cs typeface="Calibri"/>
              </a:rPr>
              <a:t>30 </a:t>
            </a:r>
            <a:r>
              <a:rPr sz="1026" spc="132" dirty="0">
                <a:latin typeface="Calibri"/>
                <a:cs typeface="Calibri"/>
              </a:rPr>
              <a:t>days </a:t>
            </a:r>
            <a:r>
              <a:rPr sz="1026" spc="135" dirty="0">
                <a:latin typeface="Calibri"/>
                <a:cs typeface="Calibri"/>
              </a:rPr>
              <a:t>sooner </a:t>
            </a:r>
            <a:r>
              <a:rPr sz="1026" spc="122" dirty="0">
                <a:latin typeface="Calibri"/>
                <a:cs typeface="Calibri"/>
              </a:rPr>
              <a:t>than</a:t>
            </a:r>
            <a:r>
              <a:rPr sz="1026" spc="126" dirty="0">
                <a:latin typeface="Calibri"/>
                <a:cs typeface="Calibri"/>
              </a:rPr>
              <a:t> </a:t>
            </a:r>
            <a:r>
              <a:rPr sz="1026" spc="132" dirty="0">
                <a:latin typeface="Calibri"/>
                <a:cs typeface="Calibri"/>
              </a:rPr>
              <a:t>terms</a:t>
            </a:r>
            <a:endParaRPr sz="1026" dirty="0">
              <a:latin typeface="Calibri"/>
              <a:cs typeface="Calibri"/>
            </a:endParaRPr>
          </a:p>
          <a:p>
            <a:pPr marL="1018669" marR="666505" lvl="1" indent="-332412">
              <a:lnSpc>
                <a:spcPct val="116900"/>
              </a:lnSpc>
              <a:buChar char="•"/>
              <a:tabLst>
                <a:tab pos="788796" algn="l"/>
              </a:tabLst>
            </a:pPr>
            <a:r>
              <a:rPr sz="1026" spc="139" dirty="0">
                <a:latin typeface="Calibri"/>
                <a:cs typeface="Calibri"/>
              </a:rPr>
              <a:t>Paydex </a:t>
            </a:r>
            <a:r>
              <a:rPr sz="1026" spc="126" dirty="0">
                <a:latin typeface="Calibri"/>
                <a:cs typeface="Calibri"/>
              </a:rPr>
              <a:t>Range: </a:t>
            </a:r>
            <a:r>
              <a:rPr sz="1026" spc="139" dirty="0">
                <a:latin typeface="Calibri"/>
                <a:cs typeface="Calibri"/>
              </a:rPr>
              <a:t>Paydex </a:t>
            </a:r>
            <a:r>
              <a:rPr sz="1026" spc="119" dirty="0">
                <a:latin typeface="Calibri"/>
                <a:cs typeface="Calibri"/>
              </a:rPr>
              <a:t>Risk Interpretation:  </a:t>
            </a:r>
            <a:r>
              <a:rPr sz="1026" spc="103" dirty="0">
                <a:latin typeface="Calibri"/>
                <a:cs typeface="Calibri"/>
              </a:rPr>
              <a:t>80 </a:t>
            </a:r>
            <a:r>
              <a:rPr sz="1026" spc="3" dirty="0">
                <a:latin typeface="Calibri"/>
                <a:cs typeface="Calibri"/>
              </a:rPr>
              <a:t>– </a:t>
            </a:r>
            <a:r>
              <a:rPr sz="1026" spc="116" dirty="0">
                <a:latin typeface="Calibri"/>
                <a:cs typeface="Calibri"/>
              </a:rPr>
              <a:t>100 </a:t>
            </a:r>
            <a:r>
              <a:rPr sz="1026" spc="135" dirty="0">
                <a:latin typeface="Calibri"/>
                <a:cs typeface="Calibri"/>
              </a:rPr>
              <a:t>LOW </a:t>
            </a:r>
            <a:r>
              <a:rPr sz="1026" spc="116" dirty="0">
                <a:latin typeface="Calibri"/>
                <a:cs typeface="Calibri"/>
              </a:rPr>
              <a:t>risk </a:t>
            </a:r>
            <a:r>
              <a:rPr sz="1026" spc="93" dirty="0">
                <a:latin typeface="Calibri"/>
                <a:cs typeface="Calibri"/>
              </a:rPr>
              <a:t>of </a:t>
            </a:r>
            <a:r>
              <a:rPr sz="1026" spc="99" dirty="0">
                <a:latin typeface="Calibri"/>
                <a:cs typeface="Calibri"/>
              </a:rPr>
              <a:t>late</a:t>
            </a:r>
            <a:r>
              <a:rPr sz="1026" spc="106" dirty="0">
                <a:latin typeface="Calibri"/>
                <a:cs typeface="Calibri"/>
              </a:rPr>
              <a:t> </a:t>
            </a:r>
            <a:r>
              <a:rPr sz="1026" spc="139" dirty="0">
                <a:latin typeface="Calibri"/>
                <a:cs typeface="Calibri"/>
              </a:rPr>
              <a:t>payment</a:t>
            </a:r>
            <a:endParaRPr sz="1026" dirty="0">
              <a:latin typeface="Calibri"/>
              <a:cs typeface="Calibri"/>
            </a:endParaRPr>
          </a:p>
          <a:p>
            <a:pPr marL="731643">
              <a:spcBef>
                <a:spcPts val="208"/>
              </a:spcBef>
            </a:pPr>
            <a:r>
              <a:rPr sz="1026" spc="126" dirty="0">
                <a:latin typeface="Calibri"/>
                <a:cs typeface="Calibri"/>
              </a:rPr>
              <a:t>(averages </a:t>
            </a:r>
            <a:r>
              <a:rPr sz="1026" spc="139" dirty="0">
                <a:latin typeface="Calibri"/>
                <a:cs typeface="Calibri"/>
              </a:rPr>
              <a:t>prompt </a:t>
            </a:r>
            <a:r>
              <a:rPr sz="1026" spc="86" dirty="0">
                <a:latin typeface="Calibri"/>
                <a:cs typeface="Calibri"/>
              </a:rPr>
              <a:t>to </a:t>
            </a:r>
            <a:r>
              <a:rPr sz="1026" spc="103" dirty="0">
                <a:latin typeface="Calibri"/>
                <a:cs typeface="Calibri"/>
              </a:rPr>
              <a:t>30 </a:t>
            </a:r>
            <a:r>
              <a:rPr sz="1026" spc="132" dirty="0">
                <a:latin typeface="Calibri"/>
                <a:cs typeface="Calibri"/>
              </a:rPr>
              <a:t>days </a:t>
            </a:r>
            <a:r>
              <a:rPr sz="1026" spc="113" dirty="0">
                <a:latin typeface="Calibri"/>
                <a:cs typeface="Calibri"/>
              </a:rPr>
              <a:t>within</a:t>
            </a:r>
            <a:r>
              <a:rPr sz="1026" spc="139" dirty="0">
                <a:latin typeface="Calibri"/>
                <a:cs typeface="Calibri"/>
              </a:rPr>
              <a:t> </a:t>
            </a:r>
            <a:r>
              <a:rPr sz="1026" spc="119" dirty="0">
                <a:latin typeface="Calibri"/>
                <a:cs typeface="Calibri"/>
              </a:rPr>
              <a:t>terms)</a:t>
            </a:r>
            <a:endParaRPr sz="1026" dirty="0">
              <a:latin typeface="Calibri"/>
              <a:cs typeface="Calibri"/>
            </a:endParaRPr>
          </a:p>
          <a:p>
            <a:pPr marL="990513" marR="853093" lvl="2" indent="-117248">
              <a:lnSpc>
                <a:spcPct val="116900"/>
              </a:lnSpc>
              <a:buChar char="•"/>
              <a:tabLst>
                <a:tab pos="975384" algn="l"/>
              </a:tabLst>
            </a:pPr>
            <a:r>
              <a:rPr sz="1026" spc="103" dirty="0">
                <a:latin typeface="Calibri"/>
                <a:cs typeface="Calibri"/>
              </a:rPr>
              <a:t>50 </a:t>
            </a:r>
            <a:r>
              <a:rPr sz="1026" spc="3" dirty="0">
                <a:latin typeface="Calibri"/>
                <a:cs typeface="Calibri"/>
              </a:rPr>
              <a:t>– </a:t>
            </a:r>
            <a:r>
              <a:rPr sz="1026" spc="103" dirty="0">
                <a:latin typeface="Calibri"/>
                <a:cs typeface="Calibri"/>
              </a:rPr>
              <a:t>79 </a:t>
            </a:r>
            <a:r>
              <a:rPr sz="1026" spc="129" dirty="0">
                <a:latin typeface="Calibri"/>
                <a:cs typeface="Calibri"/>
              </a:rPr>
              <a:t>MEDIUM </a:t>
            </a:r>
            <a:r>
              <a:rPr sz="1026" spc="116" dirty="0">
                <a:latin typeface="Calibri"/>
                <a:cs typeface="Calibri"/>
              </a:rPr>
              <a:t>risk </a:t>
            </a:r>
            <a:r>
              <a:rPr sz="1026" spc="93" dirty="0">
                <a:latin typeface="Calibri"/>
                <a:cs typeface="Calibri"/>
              </a:rPr>
              <a:t>of </a:t>
            </a:r>
            <a:r>
              <a:rPr sz="1026" spc="99" dirty="0">
                <a:latin typeface="Calibri"/>
                <a:cs typeface="Calibri"/>
              </a:rPr>
              <a:t>late </a:t>
            </a:r>
            <a:r>
              <a:rPr sz="1026" spc="139" dirty="0">
                <a:latin typeface="Calibri"/>
                <a:cs typeface="Calibri"/>
              </a:rPr>
              <a:t>payment  </a:t>
            </a:r>
            <a:r>
              <a:rPr sz="1026" spc="126" dirty="0">
                <a:latin typeface="Calibri"/>
                <a:cs typeface="Calibri"/>
              </a:rPr>
              <a:t>(averages </a:t>
            </a:r>
            <a:r>
              <a:rPr sz="1026" spc="103" dirty="0">
                <a:latin typeface="Calibri"/>
                <a:cs typeface="Calibri"/>
              </a:rPr>
              <a:t>30 </a:t>
            </a:r>
            <a:r>
              <a:rPr sz="1026" spc="106" dirty="0">
                <a:latin typeface="Calibri"/>
                <a:cs typeface="Calibri"/>
              </a:rPr>
              <a:t>or </a:t>
            </a:r>
            <a:r>
              <a:rPr sz="1026" spc="119" dirty="0">
                <a:latin typeface="Calibri"/>
                <a:cs typeface="Calibri"/>
              </a:rPr>
              <a:t>less </a:t>
            </a:r>
            <a:r>
              <a:rPr sz="1026" spc="139" dirty="0">
                <a:latin typeface="Calibri"/>
                <a:cs typeface="Calibri"/>
              </a:rPr>
              <a:t>beyond</a:t>
            </a:r>
            <a:r>
              <a:rPr sz="1026" spc="433" dirty="0">
                <a:latin typeface="Calibri"/>
                <a:cs typeface="Calibri"/>
              </a:rPr>
              <a:t> </a:t>
            </a:r>
            <a:r>
              <a:rPr sz="1026" spc="119" dirty="0">
                <a:latin typeface="Calibri"/>
                <a:cs typeface="Calibri"/>
              </a:rPr>
              <a:t>terms)</a:t>
            </a:r>
            <a:endParaRPr sz="1026" dirty="0">
              <a:latin typeface="Calibri"/>
              <a:cs typeface="Calibri"/>
            </a:endParaRPr>
          </a:p>
          <a:p>
            <a:pPr marL="1132134" lvl="3" indent="-102119">
              <a:spcBef>
                <a:spcPts val="208"/>
              </a:spcBef>
              <a:buChar char="•"/>
              <a:tabLst>
                <a:tab pos="1132555" algn="l"/>
              </a:tabLst>
            </a:pPr>
            <a:r>
              <a:rPr sz="1026" spc="69" dirty="0">
                <a:latin typeface="Calibri"/>
                <a:cs typeface="Calibri"/>
              </a:rPr>
              <a:t>0 </a:t>
            </a:r>
            <a:r>
              <a:rPr sz="1026" spc="3" dirty="0">
                <a:latin typeface="Calibri"/>
                <a:cs typeface="Calibri"/>
              </a:rPr>
              <a:t>– </a:t>
            </a:r>
            <a:r>
              <a:rPr sz="1026" spc="103" dirty="0">
                <a:latin typeface="Calibri"/>
                <a:cs typeface="Calibri"/>
              </a:rPr>
              <a:t>49 </a:t>
            </a:r>
            <a:r>
              <a:rPr sz="1026" spc="146" dirty="0">
                <a:latin typeface="Calibri"/>
                <a:cs typeface="Calibri"/>
              </a:rPr>
              <a:t>HIGH </a:t>
            </a:r>
            <a:r>
              <a:rPr sz="1026" spc="116" dirty="0">
                <a:latin typeface="Calibri"/>
                <a:cs typeface="Calibri"/>
              </a:rPr>
              <a:t>risk </a:t>
            </a:r>
            <a:r>
              <a:rPr sz="1026" spc="93" dirty="0">
                <a:latin typeface="Calibri"/>
                <a:cs typeface="Calibri"/>
              </a:rPr>
              <a:t>of </a:t>
            </a:r>
            <a:r>
              <a:rPr sz="1026" spc="99" dirty="0">
                <a:latin typeface="Calibri"/>
                <a:cs typeface="Calibri"/>
              </a:rPr>
              <a:t>late</a:t>
            </a:r>
            <a:r>
              <a:rPr sz="1026" spc="179" dirty="0">
                <a:latin typeface="Calibri"/>
                <a:cs typeface="Calibri"/>
              </a:rPr>
              <a:t> </a:t>
            </a:r>
            <a:r>
              <a:rPr sz="1026" spc="139" dirty="0">
                <a:latin typeface="Calibri"/>
                <a:cs typeface="Calibri"/>
              </a:rPr>
              <a:t>payment</a:t>
            </a:r>
            <a:endParaRPr sz="1026" dirty="0">
              <a:latin typeface="Calibri"/>
              <a:cs typeface="Calibri"/>
            </a:endParaRPr>
          </a:p>
          <a:p>
            <a:pPr marL="821575">
              <a:spcBef>
                <a:spcPts val="208"/>
              </a:spcBef>
            </a:pPr>
            <a:r>
              <a:rPr sz="1026" spc="126" dirty="0">
                <a:latin typeface="Calibri"/>
                <a:cs typeface="Calibri"/>
              </a:rPr>
              <a:t>(averages </a:t>
            </a:r>
            <a:r>
              <a:rPr sz="1026" spc="103" dirty="0">
                <a:latin typeface="Calibri"/>
                <a:cs typeface="Calibri"/>
              </a:rPr>
              <a:t>30 </a:t>
            </a:r>
            <a:r>
              <a:rPr sz="1026" spc="86" dirty="0">
                <a:latin typeface="Calibri"/>
                <a:cs typeface="Calibri"/>
              </a:rPr>
              <a:t>to </a:t>
            </a:r>
            <a:r>
              <a:rPr sz="1026" spc="116" dirty="0">
                <a:latin typeface="Calibri"/>
                <a:cs typeface="Calibri"/>
              </a:rPr>
              <a:t>120 </a:t>
            </a:r>
            <a:r>
              <a:rPr sz="1026" spc="132" dirty="0">
                <a:latin typeface="Calibri"/>
                <a:cs typeface="Calibri"/>
              </a:rPr>
              <a:t>days </a:t>
            </a:r>
            <a:r>
              <a:rPr sz="1026" spc="139" dirty="0">
                <a:latin typeface="Calibri"/>
                <a:cs typeface="Calibri"/>
              </a:rPr>
              <a:t>beyond</a:t>
            </a:r>
            <a:r>
              <a:rPr sz="1026" spc="506" dirty="0">
                <a:latin typeface="Calibri"/>
                <a:cs typeface="Calibri"/>
              </a:rPr>
              <a:t> </a:t>
            </a:r>
            <a:r>
              <a:rPr sz="1026" spc="119" dirty="0">
                <a:latin typeface="Calibri"/>
                <a:cs typeface="Calibri"/>
              </a:rPr>
              <a:t>terms)</a:t>
            </a:r>
            <a:endParaRPr sz="1026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0"/>
            <a:ext cx="4644698" cy="5143500"/>
          </a:xfrm>
          <a:custGeom>
            <a:avLst/>
            <a:gdLst/>
            <a:ahLst/>
            <a:cxnLst/>
            <a:rect l="l" t="t" r="r" b="b"/>
            <a:pathLst>
              <a:path w="7018654" h="7772400">
                <a:moveTo>
                  <a:pt x="0" y="7772399"/>
                </a:moveTo>
                <a:lnTo>
                  <a:pt x="0" y="0"/>
                </a:lnTo>
                <a:lnTo>
                  <a:pt x="7018605" y="0"/>
                </a:lnTo>
                <a:lnTo>
                  <a:pt x="7018605" y="7772399"/>
                </a:lnTo>
                <a:lnTo>
                  <a:pt x="0" y="777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 dirty="0"/>
          </a:p>
        </p:txBody>
      </p:sp>
      <p:sp>
        <p:nvSpPr>
          <p:cNvPr id="3" name="object 3"/>
          <p:cNvSpPr/>
          <p:nvPr/>
        </p:nvSpPr>
        <p:spPr>
          <a:xfrm>
            <a:off x="7026462" y="155624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5">
                <a:moveTo>
                  <a:pt x="1320234" y="700167"/>
                </a:moveTo>
                <a:lnTo>
                  <a:pt x="0" y="28450"/>
                </a:lnTo>
                <a:lnTo>
                  <a:pt x="14359" y="0"/>
                </a:lnTo>
                <a:lnTo>
                  <a:pt x="1320234" y="664339"/>
                </a:lnTo>
                <a:lnTo>
                  <a:pt x="1320234" y="700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4" name="object 4"/>
          <p:cNvSpPr/>
          <p:nvPr/>
        </p:nvSpPr>
        <p:spPr>
          <a:xfrm>
            <a:off x="7026462" y="164033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5">
                <a:moveTo>
                  <a:pt x="1320234" y="700167"/>
                </a:moveTo>
                <a:lnTo>
                  <a:pt x="0" y="28447"/>
                </a:lnTo>
                <a:lnTo>
                  <a:pt x="14358" y="0"/>
                </a:lnTo>
                <a:lnTo>
                  <a:pt x="1320234" y="664339"/>
                </a:lnTo>
                <a:lnTo>
                  <a:pt x="1320234" y="700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/>
          <p:nvPr/>
        </p:nvSpPr>
        <p:spPr>
          <a:xfrm>
            <a:off x="7026462" y="172442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3"/>
                </a:moveTo>
                <a:lnTo>
                  <a:pt x="0" y="28427"/>
                </a:lnTo>
                <a:lnTo>
                  <a:pt x="14348" y="0"/>
                </a:lnTo>
                <a:lnTo>
                  <a:pt x="1320234" y="664344"/>
                </a:lnTo>
                <a:lnTo>
                  <a:pt x="1320234" y="700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6" name="object 6"/>
          <p:cNvSpPr/>
          <p:nvPr/>
        </p:nvSpPr>
        <p:spPr>
          <a:xfrm>
            <a:off x="7026462" y="1808506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0"/>
                </a:moveTo>
                <a:lnTo>
                  <a:pt x="0" y="28435"/>
                </a:lnTo>
                <a:lnTo>
                  <a:pt x="14352" y="0"/>
                </a:lnTo>
                <a:lnTo>
                  <a:pt x="1320234" y="664342"/>
                </a:lnTo>
                <a:lnTo>
                  <a:pt x="1320234" y="700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7" name="object 7"/>
          <p:cNvSpPr/>
          <p:nvPr/>
        </p:nvSpPr>
        <p:spPr>
          <a:xfrm>
            <a:off x="7026462" y="189259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6"/>
                </a:moveTo>
                <a:lnTo>
                  <a:pt x="0" y="28412"/>
                </a:lnTo>
                <a:lnTo>
                  <a:pt x="14340" y="0"/>
                </a:lnTo>
                <a:lnTo>
                  <a:pt x="1320234" y="664348"/>
                </a:lnTo>
                <a:lnTo>
                  <a:pt x="1320234" y="70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8" name="object 8"/>
          <p:cNvSpPr/>
          <p:nvPr/>
        </p:nvSpPr>
        <p:spPr>
          <a:xfrm>
            <a:off x="7026462" y="197668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9"/>
                </a:moveTo>
                <a:lnTo>
                  <a:pt x="0" y="28402"/>
                </a:lnTo>
                <a:lnTo>
                  <a:pt x="14335" y="0"/>
                </a:lnTo>
                <a:lnTo>
                  <a:pt x="1320234" y="664351"/>
                </a:lnTo>
                <a:lnTo>
                  <a:pt x="1320234" y="700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9" name="object 9"/>
          <p:cNvSpPr/>
          <p:nvPr/>
        </p:nvSpPr>
        <p:spPr>
          <a:xfrm>
            <a:off x="7026462" y="206076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6"/>
                </a:moveTo>
                <a:lnTo>
                  <a:pt x="0" y="28413"/>
                </a:lnTo>
                <a:lnTo>
                  <a:pt x="14340" y="0"/>
                </a:lnTo>
                <a:lnTo>
                  <a:pt x="1320234" y="664348"/>
                </a:lnTo>
                <a:lnTo>
                  <a:pt x="1320234" y="70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0" name="object 10"/>
          <p:cNvSpPr/>
          <p:nvPr/>
        </p:nvSpPr>
        <p:spPr>
          <a:xfrm>
            <a:off x="7026462" y="2144857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79"/>
                </a:moveTo>
                <a:lnTo>
                  <a:pt x="0" y="28403"/>
                </a:lnTo>
                <a:lnTo>
                  <a:pt x="14335" y="0"/>
                </a:lnTo>
                <a:lnTo>
                  <a:pt x="1320234" y="664351"/>
                </a:lnTo>
                <a:lnTo>
                  <a:pt x="1320234" y="700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1" name="object 11"/>
          <p:cNvSpPr/>
          <p:nvPr/>
        </p:nvSpPr>
        <p:spPr>
          <a:xfrm>
            <a:off x="7026462" y="222894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3"/>
                </a:moveTo>
                <a:lnTo>
                  <a:pt x="0" y="28539"/>
                </a:lnTo>
                <a:lnTo>
                  <a:pt x="0" y="28384"/>
                </a:lnTo>
                <a:lnTo>
                  <a:pt x="14326" y="0"/>
                </a:lnTo>
                <a:lnTo>
                  <a:pt x="1320234" y="664355"/>
                </a:lnTo>
                <a:lnTo>
                  <a:pt x="1320234" y="700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2" name="object 12"/>
          <p:cNvSpPr/>
          <p:nvPr/>
        </p:nvSpPr>
        <p:spPr>
          <a:xfrm>
            <a:off x="7026462" y="231302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5"/>
                </a:moveTo>
                <a:lnTo>
                  <a:pt x="0" y="28541"/>
                </a:lnTo>
                <a:lnTo>
                  <a:pt x="0" y="28377"/>
                </a:lnTo>
                <a:lnTo>
                  <a:pt x="14323" y="0"/>
                </a:lnTo>
                <a:lnTo>
                  <a:pt x="1320234" y="664357"/>
                </a:lnTo>
                <a:lnTo>
                  <a:pt x="1320234" y="700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3" name="object 13"/>
          <p:cNvSpPr/>
          <p:nvPr/>
        </p:nvSpPr>
        <p:spPr>
          <a:xfrm>
            <a:off x="7026462" y="2397113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6"/>
                </a:moveTo>
                <a:lnTo>
                  <a:pt x="0" y="28541"/>
                </a:lnTo>
                <a:lnTo>
                  <a:pt x="0" y="28376"/>
                </a:lnTo>
                <a:lnTo>
                  <a:pt x="14322" y="0"/>
                </a:lnTo>
                <a:lnTo>
                  <a:pt x="1320234" y="664358"/>
                </a:lnTo>
                <a:lnTo>
                  <a:pt x="1320234" y="700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4" name="object 14"/>
          <p:cNvSpPr/>
          <p:nvPr/>
        </p:nvSpPr>
        <p:spPr>
          <a:xfrm>
            <a:off x="7026462" y="2481204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6"/>
                </a:moveTo>
                <a:lnTo>
                  <a:pt x="0" y="28541"/>
                </a:lnTo>
                <a:lnTo>
                  <a:pt x="0" y="28376"/>
                </a:lnTo>
                <a:lnTo>
                  <a:pt x="14322" y="0"/>
                </a:lnTo>
                <a:lnTo>
                  <a:pt x="1320234" y="664358"/>
                </a:lnTo>
                <a:lnTo>
                  <a:pt x="1320234" y="700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5" name="object 15"/>
          <p:cNvSpPr/>
          <p:nvPr/>
        </p:nvSpPr>
        <p:spPr>
          <a:xfrm>
            <a:off x="7026462" y="2565292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8"/>
                </a:moveTo>
                <a:lnTo>
                  <a:pt x="0" y="28543"/>
                </a:lnTo>
                <a:lnTo>
                  <a:pt x="0" y="28368"/>
                </a:lnTo>
                <a:lnTo>
                  <a:pt x="14318" y="0"/>
                </a:lnTo>
                <a:lnTo>
                  <a:pt x="1320234" y="664360"/>
                </a:lnTo>
                <a:lnTo>
                  <a:pt x="1320234" y="7001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6" name="object 16"/>
          <p:cNvSpPr/>
          <p:nvPr/>
        </p:nvSpPr>
        <p:spPr>
          <a:xfrm>
            <a:off x="7026462" y="2649377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89"/>
                </a:moveTo>
                <a:lnTo>
                  <a:pt x="0" y="28544"/>
                </a:lnTo>
                <a:lnTo>
                  <a:pt x="0" y="28364"/>
                </a:lnTo>
                <a:lnTo>
                  <a:pt x="14316" y="0"/>
                </a:lnTo>
                <a:lnTo>
                  <a:pt x="1320234" y="664361"/>
                </a:lnTo>
                <a:lnTo>
                  <a:pt x="1320234" y="700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7" name="object 17"/>
          <p:cNvSpPr/>
          <p:nvPr/>
        </p:nvSpPr>
        <p:spPr>
          <a:xfrm>
            <a:off x="7026462" y="2733460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3"/>
                </a:moveTo>
                <a:lnTo>
                  <a:pt x="0" y="28549"/>
                </a:lnTo>
                <a:lnTo>
                  <a:pt x="0" y="28347"/>
                </a:lnTo>
                <a:lnTo>
                  <a:pt x="14307" y="0"/>
                </a:lnTo>
                <a:lnTo>
                  <a:pt x="1320234" y="664365"/>
                </a:lnTo>
                <a:lnTo>
                  <a:pt x="1320234" y="70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8" name="object 18"/>
          <p:cNvSpPr/>
          <p:nvPr/>
        </p:nvSpPr>
        <p:spPr>
          <a:xfrm>
            <a:off x="7026462" y="281754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5"/>
                </a:moveTo>
                <a:lnTo>
                  <a:pt x="0" y="28551"/>
                </a:lnTo>
                <a:lnTo>
                  <a:pt x="0" y="28338"/>
                </a:lnTo>
                <a:lnTo>
                  <a:pt x="14303" y="0"/>
                </a:lnTo>
                <a:lnTo>
                  <a:pt x="1320234" y="664367"/>
                </a:lnTo>
                <a:lnTo>
                  <a:pt x="1320234" y="700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9" name="object 19"/>
          <p:cNvSpPr/>
          <p:nvPr/>
        </p:nvSpPr>
        <p:spPr>
          <a:xfrm>
            <a:off x="7026462" y="2901638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8"/>
                </a:moveTo>
                <a:lnTo>
                  <a:pt x="0" y="28553"/>
                </a:lnTo>
                <a:lnTo>
                  <a:pt x="0" y="28329"/>
                </a:lnTo>
                <a:lnTo>
                  <a:pt x="14298" y="0"/>
                </a:lnTo>
                <a:lnTo>
                  <a:pt x="1320234" y="664370"/>
                </a:lnTo>
                <a:lnTo>
                  <a:pt x="1320234" y="700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0" name="object 20"/>
          <p:cNvSpPr/>
          <p:nvPr/>
        </p:nvSpPr>
        <p:spPr>
          <a:xfrm>
            <a:off x="7026462" y="2985724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6"/>
                </a:moveTo>
                <a:lnTo>
                  <a:pt x="0" y="28552"/>
                </a:lnTo>
                <a:lnTo>
                  <a:pt x="0" y="28336"/>
                </a:lnTo>
                <a:lnTo>
                  <a:pt x="14302" y="0"/>
                </a:lnTo>
                <a:lnTo>
                  <a:pt x="1320234" y="664368"/>
                </a:lnTo>
                <a:lnTo>
                  <a:pt x="1320234" y="700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1" name="object 21"/>
          <p:cNvSpPr/>
          <p:nvPr/>
        </p:nvSpPr>
        <p:spPr>
          <a:xfrm>
            <a:off x="7026462" y="3069809"/>
            <a:ext cx="874059" cy="463503"/>
          </a:xfrm>
          <a:custGeom>
            <a:avLst/>
            <a:gdLst/>
            <a:ahLst/>
            <a:cxnLst/>
            <a:rect l="l" t="t" r="r" b="b"/>
            <a:pathLst>
              <a:path w="1320800" h="700404">
                <a:moveTo>
                  <a:pt x="1320234" y="700197"/>
                </a:moveTo>
                <a:lnTo>
                  <a:pt x="0" y="28553"/>
                </a:lnTo>
                <a:lnTo>
                  <a:pt x="0" y="28331"/>
                </a:lnTo>
                <a:lnTo>
                  <a:pt x="14299" y="0"/>
                </a:lnTo>
                <a:lnTo>
                  <a:pt x="1320234" y="664369"/>
                </a:lnTo>
                <a:lnTo>
                  <a:pt x="1320234" y="70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727487" y="143149"/>
            <a:ext cx="3296631" cy="33440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>
              <a:spcBef>
                <a:spcPts val="66"/>
              </a:spcBef>
            </a:pPr>
            <a:r>
              <a:rPr sz="2118" spc="199" dirty="0">
                <a:latin typeface="Tahoma"/>
                <a:cs typeface="Tahoma"/>
              </a:rPr>
              <a:t>COMPONETS </a:t>
            </a:r>
            <a:r>
              <a:rPr sz="2118" spc="162" dirty="0">
                <a:latin typeface="Tahoma"/>
                <a:cs typeface="Tahoma"/>
              </a:rPr>
              <a:t>OF</a:t>
            </a:r>
            <a:r>
              <a:rPr sz="2118" spc="-476" dirty="0">
                <a:latin typeface="Tahoma"/>
                <a:cs typeface="Tahoma"/>
              </a:rPr>
              <a:t> </a:t>
            </a:r>
            <a:r>
              <a:rPr sz="2118" spc="106" dirty="0">
                <a:latin typeface="Tahoma"/>
                <a:cs typeface="Tahoma"/>
              </a:rPr>
              <a:t>CREDIT</a:t>
            </a:r>
            <a:endParaRPr sz="2118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79549" y="565197"/>
            <a:ext cx="3560529" cy="2325536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1149785" algn="just">
              <a:spcBef>
                <a:spcPts val="265"/>
              </a:spcBef>
            </a:pPr>
            <a:r>
              <a:rPr sz="993" spc="132" dirty="0">
                <a:latin typeface="Calibri"/>
                <a:cs typeface="Calibri"/>
              </a:rPr>
              <a:t>Paydex </a:t>
            </a:r>
            <a:r>
              <a:rPr sz="993" spc="113" dirty="0">
                <a:latin typeface="Calibri"/>
                <a:cs typeface="Calibri"/>
              </a:rPr>
              <a:t>Score:</a:t>
            </a:r>
            <a:r>
              <a:rPr sz="993" spc="179" dirty="0">
                <a:latin typeface="Calibri"/>
                <a:cs typeface="Calibri"/>
              </a:rPr>
              <a:t> </a:t>
            </a:r>
            <a:r>
              <a:rPr sz="993" spc="122" dirty="0">
                <a:latin typeface="Calibri"/>
                <a:cs typeface="Calibri"/>
              </a:rPr>
              <a:t>Explanation:</a:t>
            </a:r>
            <a:endParaRPr sz="993" dirty="0">
              <a:latin typeface="Calibri"/>
              <a:cs typeface="Calibri"/>
            </a:endParaRPr>
          </a:p>
          <a:p>
            <a:pPr marL="8405" marR="92874" algn="just">
              <a:lnSpc>
                <a:spcPct val="116700"/>
              </a:lnSpc>
              <a:tabLst>
                <a:tab pos="583297" algn="l"/>
              </a:tabLst>
            </a:pPr>
            <a:r>
              <a:rPr sz="993" spc="109" dirty="0">
                <a:latin typeface="Calibri"/>
                <a:cs typeface="Calibri"/>
              </a:rPr>
              <a:t>100	</a:t>
            </a:r>
            <a:r>
              <a:rPr sz="993" spc="132" dirty="0">
                <a:latin typeface="Calibri"/>
                <a:cs typeface="Calibri"/>
              </a:rPr>
              <a:t>Payment </a:t>
            </a:r>
            <a:r>
              <a:rPr sz="993" spc="135" dirty="0">
                <a:latin typeface="Calibri"/>
                <a:cs typeface="Calibri"/>
              </a:rPr>
              <a:t>comes </a:t>
            </a:r>
            <a:r>
              <a:rPr sz="993" spc="96" dirty="0">
                <a:latin typeface="Calibri"/>
                <a:cs typeface="Calibri"/>
              </a:rPr>
              <a:t>30 </a:t>
            </a:r>
            <a:r>
              <a:rPr sz="993" spc="126" dirty="0">
                <a:latin typeface="Calibri"/>
                <a:cs typeface="Calibri"/>
              </a:rPr>
              <a:t>days </a:t>
            </a:r>
            <a:r>
              <a:rPr sz="993" spc="132" dirty="0">
                <a:latin typeface="Calibri"/>
                <a:cs typeface="Calibri"/>
              </a:rPr>
              <a:t>sooner </a:t>
            </a:r>
            <a:r>
              <a:rPr sz="993" spc="119" dirty="0">
                <a:latin typeface="Calibri"/>
                <a:cs typeface="Calibri"/>
              </a:rPr>
              <a:t>than </a:t>
            </a:r>
            <a:r>
              <a:rPr sz="993" spc="126" dirty="0">
                <a:latin typeface="Calibri"/>
                <a:cs typeface="Calibri"/>
              </a:rPr>
              <a:t>terms  </a:t>
            </a:r>
            <a:r>
              <a:rPr sz="993" spc="96" dirty="0">
                <a:latin typeface="Calibri"/>
                <a:cs typeface="Calibri"/>
              </a:rPr>
              <a:t>90	</a:t>
            </a:r>
            <a:r>
              <a:rPr sz="993" spc="132" dirty="0">
                <a:latin typeface="Calibri"/>
                <a:cs typeface="Calibri"/>
              </a:rPr>
              <a:t>Payment </a:t>
            </a:r>
            <a:r>
              <a:rPr sz="993" spc="135" dirty="0">
                <a:latin typeface="Calibri"/>
                <a:cs typeface="Calibri"/>
              </a:rPr>
              <a:t>comes </a:t>
            </a:r>
            <a:r>
              <a:rPr sz="993" spc="96" dirty="0">
                <a:latin typeface="Calibri"/>
                <a:cs typeface="Calibri"/>
              </a:rPr>
              <a:t>20 </a:t>
            </a:r>
            <a:r>
              <a:rPr sz="993" spc="126" dirty="0">
                <a:latin typeface="Calibri"/>
                <a:cs typeface="Calibri"/>
              </a:rPr>
              <a:t>days </a:t>
            </a:r>
            <a:r>
              <a:rPr sz="993" spc="132" dirty="0">
                <a:latin typeface="Calibri"/>
                <a:cs typeface="Calibri"/>
              </a:rPr>
              <a:t>sooner </a:t>
            </a:r>
            <a:r>
              <a:rPr sz="993" spc="119" dirty="0">
                <a:latin typeface="Calibri"/>
                <a:cs typeface="Calibri"/>
              </a:rPr>
              <a:t>than </a:t>
            </a:r>
            <a:r>
              <a:rPr sz="993" spc="126" dirty="0">
                <a:latin typeface="Calibri"/>
                <a:cs typeface="Calibri"/>
              </a:rPr>
              <a:t>terms  </a:t>
            </a:r>
            <a:r>
              <a:rPr sz="993" spc="96" dirty="0">
                <a:latin typeface="Calibri"/>
                <a:cs typeface="Calibri"/>
              </a:rPr>
              <a:t>80	</a:t>
            </a:r>
            <a:r>
              <a:rPr sz="993" spc="132" dirty="0">
                <a:latin typeface="Calibri"/>
                <a:cs typeface="Calibri"/>
              </a:rPr>
              <a:t>Payment </a:t>
            </a:r>
            <a:r>
              <a:rPr sz="993" spc="135" dirty="0">
                <a:latin typeface="Calibri"/>
                <a:cs typeface="Calibri"/>
              </a:rPr>
              <a:t>comes </a:t>
            </a:r>
            <a:r>
              <a:rPr sz="993" spc="116" dirty="0">
                <a:latin typeface="Calibri"/>
                <a:cs typeface="Calibri"/>
              </a:rPr>
              <a:t>on</a:t>
            </a:r>
            <a:r>
              <a:rPr sz="993" spc="238" dirty="0">
                <a:latin typeface="Calibri"/>
                <a:cs typeface="Calibri"/>
              </a:rPr>
              <a:t> </a:t>
            </a:r>
            <a:r>
              <a:rPr sz="993" spc="126" dirty="0">
                <a:latin typeface="Calibri"/>
                <a:cs typeface="Calibri"/>
              </a:rPr>
              <a:t>terms</a:t>
            </a:r>
            <a:endParaRPr sz="993" dirty="0">
              <a:latin typeface="Calibri"/>
              <a:cs typeface="Calibri"/>
            </a:endParaRPr>
          </a:p>
          <a:p>
            <a:pPr marL="8405" marR="328209">
              <a:lnSpc>
                <a:spcPct val="116700"/>
              </a:lnSpc>
              <a:tabLst>
                <a:tab pos="585819" algn="l"/>
              </a:tabLst>
            </a:pPr>
            <a:r>
              <a:rPr sz="993" spc="96" dirty="0">
                <a:latin typeface="Calibri"/>
                <a:cs typeface="Calibri"/>
              </a:rPr>
              <a:t>70	</a:t>
            </a:r>
            <a:r>
              <a:rPr sz="993" spc="132" dirty="0">
                <a:latin typeface="Calibri"/>
                <a:cs typeface="Calibri"/>
              </a:rPr>
              <a:t>Payment </a:t>
            </a:r>
            <a:r>
              <a:rPr sz="993" spc="135" dirty="0">
                <a:latin typeface="Calibri"/>
                <a:cs typeface="Calibri"/>
              </a:rPr>
              <a:t>comes </a:t>
            </a:r>
            <a:r>
              <a:rPr sz="993" spc="96" dirty="0">
                <a:latin typeface="Calibri"/>
                <a:cs typeface="Calibri"/>
              </a:rPr>
              <a:t>15 </a:t>
            </a:r>
            <a:r>
              <a:rPr sz="993" spc="126" dirty="0">
                <a:latin typeface="Calibri"/>
                <a:cs typeface="Calibri"/>
              </a:rPr>
              <a:t>days </a:t>
            </a:r>
            <a:r>
              <a:rPr sz="993" spc="132" dirty="0">
                <a:latin typeface="Calibri"/>
                <a:cs typeface="Calibri"/>
              </a:rPr>
              <a:t>beyond </a:t>
            </a:r>
            <a:r>
              <a:rPr sz="993" spc="126" dirty="0">
                <a:latin typeface="Calibri"/>
                <a:cs typeface="Calibri"/>
              </a:rPr>
              <a:t>terms  </a:t>
            </a:r>
            <a:r>
              <a:rPr sz="993" spc="96" dirty="0">
                <a:latin typeface="Calibri"/>
                <a:cs typeface="Calibri"/>
              </a:rPr>
              <a:t>60	</a:t>
            </a:r>
            <a:r>
              <a:rPr sz="993" spc="132" dirty="0">
                <a:latin typeface="Calibri"/>
                <a:cs typeface="Calibri"/>
              </a:rPr>
              <a:t>Payment </a:t>
            </a:r>
            <a:r>
              <a:rPr sz="993" spc="135" dirty="0">
                <a:latin typeface="Calibri"/>
                <a:cs typeface="Calibri"/>
              </a:rPr>
              <a:t>comes </a:t>
            </a:r>
            <a:r>
              <a:rPr sz="993" spc="96" dirty="0">
                <a:latin typeface="Calibri"/>
                <a:cs typeface="Calibri"/>
              </a:rPr>
              <a:t>22 </a:t>
            </a:r>
            <a:r>
              <a:rPr sz="993" spc="126" dirty="0">
                <a:latin typeface="Calibri"/>
                <a:cs typeface="Calibri"/>
              </a:rPr>
              <a:t>days </a:t>
            </a:r>
            <a:r>
              <a:rPr sz="993" spc="132" dirty="0">
                <a:latin typeface="Calibri"/>
                <a:cs typeface="Calibri"/>
              </a:rPr>
              <a:t>beyond </a:t>
            </a:r>
            <a:r>
              <a:rPr sz="993" spc="126" dirty="0">
                <a:latin typeface="Calibri"/>
                <a:cs typeface="Calibri"/>
              </a:rPr>
              <a:t>terms  </a:t>
            </a:r>
            <a:r>
              <a:rPr sz="993" spc="96" dirty="0">
                <a:latin typeface="Calibri"/>
                <a:cs typeface="Calibri"/>
              </a:rPr>
              <a:t>50	</a:t>
            </a:r>
            <a:r>
              <a:rPr sz="993" spc="132" dirty="0">
                <a:latin typeface="Calibri"/>
                <a:cs typeface="Calibri"/>
              </a:rPr>
              <a:t>Payment </a:t>
            </a:r>
            <a:r>
              <a:rPr sz="993" spc="135" dirty="0">
                <a:latin typeface="Calibri"/>
                <a:cs typeface="Calibri"/>
              </a:rPr>
              <a:t>comes </a:t>
            </a:r>
            <a:r>
              <a:rPr sz="993" spc="96" dirty="0">
                <a:latin typeface="Calibri"/>
                <a:cs typeface="Calibri"/>
              </a:rPr>
              <a:t>30 </a:t>
            </a:r>
            <a:r>
              <a:rPr sz="993" spc="126" dirty="0">
                <a:latin typeface="Calibri"/>
                <a:cs typeface="Calibri"/>
              </a:rPr>
              <a:t>days </a:t>
            </a:r>
            <a:r>
              <a:rPr sz="993" spc="132" dirty="0">
                <a:latin typeface="Calibri"/>
                <a:cs typeface="Calibri"/>
              </a:rPr>
              <a:t>beyond </a:t>
            </a:r>
            <a:r>
              <a:rPr sz="993" spc="126" dirty="0">
                <a:latin typeface="Calibri"/>
                <a:cs typeface="Calibri"/>
              </a:rPr>
              <a:t>terms  </a:t>
            </a:r>
            <a:r>
              <a:rPr sz="993" spc="96" dirty="0">
                <a:latin typeface="Calibri"/>
                <a:cs typeface="Calibri"/>
              </a:rPr>
              <a:t>40	</a:t>
            </a:r>
            <a:r>
              <a:rPr sz="993" spc="132" dirty="0">
                <a:latin typeface="Calibri"/>
                <a:cs typeface="Calibri"/>
              </a:rPr>
              <a:t>Payment </a:t>
            </a:r>
            <a:r>
              <a:rPr sz="993" spc="135" dirty="0">
                <a:latin typeface="Calibri"/>
                <a:cs typeface="Calibri"/>
              </a:rPr>
              <a:t>comes </a:t>
            </a:r>
            <a:r>
              <a:rPr sz="993" spc="96" dirty="0">
                <a:latin typeface="Calibri"/>
                <a:cs typeface="Calibri"/>
              </a:rPr>
              <a:t>60 </a:t>
            </a:r>
            <a:r>
              <a:rPr sz="993" spc="126" dirty="0">
                <a:latin typeface="Calibri"/>
                <a:cs typeface="Calibri"/>
              </a:rPr>
              <a:t>days </a:t>
            </a:r>
            <a:r>
              <a:rPr sz="993" spc="132" dirty="0">
                <a:latin typeface="Calibri"/>
                <a:cs typeface="Calibri"/>
              </a:rPr>
              <a:t>beyond </a:t>
            </a:r>
            <a:r>
              <a:rPr sz="993" spc="126" dirty="0">
                <a:latin typeface="Calibri"/>
                <a:cs typeface="Calibri"/>
              </a:rPr>
              <a:t>terms  </a:t>
            </a:r>
            <a:r>
              <a:rPr sz="993" spc="96" dirty="0">
                <a:latin typeface="Calibri"/>
                <a:cs typeface="Calibri"/>
              </a:rPr>
              <a:t>30	</a:t>
            </a:r>
            <a:r>
              <a:rPr sz="993" spc="132" dirty="0">
                <a:latin typeface="Calibri"/>
                <a:cs typeface="Calibri"/>
              </a:rPr>
              <a:t>Payment </a:t>
            </a:r>
            <a:r>
              <a:rPr sz="993" spc="135" dirty="0">
                <a:latin typeface="Calibri"/>
                <a:cs typeface="Calibri"/>
              </a:rPr>
              <a:t>comes </a:t>
            </a:r>
            <a:r>
              <a:rPr sz="993" spc="96" dirty="0">
                <a:latin typeface="Calibri"/>
                <a:cs typeface="Calibri"/>
              </a:rPr>
              <a:t>90 </a:t>
            </a:r>
            <a:r>
              <a:rPr sz="993" spc="126" dirty="0">
                <a:latin typeface="Calibri"/>
                <a:cs typeface="Calibri"/>
              </a:rPr>
              <a:t>days </a:t>
            </a:r>
            <a:r>
              <a:rPr sz="993" spc="132" dirty="0">
                <a:latin typeface="Calibri"/>
                <a:cs typeface="Calibri"/>
              </a:rPr>
              <a:t>beyond </a:t>
            </a:r>
            <a:r>
              <a:rPr sz="993" spc="126" dirty="0">
                <a:latin typeface="Calibri"/>
                <a:cs typeface="Calibri"/>
              </a:rPr>
              <a:t>terms  </a:t>
            </a:r>
            <a:r>
              <a:rPr sz="993" spc="96" dirty="0">
                <a:latin typeface="Calibri"/>
                <a:cs typeface="Calibri"/>
              </a:rPr>
              <a:t>20	</a:t>
            </a:r>
            <a:r>
              <a:rPr sz="993" spc="132" dirty="0">
                <a:latin typeface="Calibri"/>
                <a:cs typeface="Calibri"/>
              </a:rPr>
              <a:t>Payment </a:t>
            </a:r>
            <a:r>
              <a:rPr sz="993" spc="135" dirty="0">
                <a:latin typeface="Calibri"/>
                <a:cs typeface="Calibri"/>
              </a:rPr>
              <a:t>comes </a:t>
            </a:r>
            <a:r>
              <a:rPr sz="993" spc="109" dirty="0">
                <a:latin typeface="Calibri"/>
                <a:cs typeface="Calibri"/>
              </a:rPr>
              <a:t>120 </a:t>
            </a:r>
            <a:r>
              <a:rPr sz="993" spc="126" dirty="0">
                <a:latin typeface="Calibri"/>
                <a:cs typeface="Calibri"/>
              </a:rPr>
              <a:t>days </a:t>
            </a:r>
            <a:r>
              <a:rPr sz="993" spc="132" dirty="0">
                <a:latin typeface="Calibri"/>
                <a:cs typeface="Calibri"/>
              </a:rPr>
              <a:t>beyond</a:t>
            </a:r>
            <a:r>
              <a:rPr sz="993" spc="314" dirty="0">
                <a:latin typeface="Calibri"/>
                <a:cs typeface="Calibri"/>
              </a:rPr>
              <a:t> </a:t>
            </a:r>
            <a:r>
              <a:rPr sz="993" spc="126" dirty="0">
                <a:latin typeface="Calibri"/>
                <a:cs typeface="Calibri"/>
              </a:rPr>
              <a:t>terms</a:t>
            </a:r>
            <a:endParaRPr sz="993" dirty="0">
              <a:latin typeface="Calibri"/>
              <a:cs typeface="Calibri"/>
            </a:endParaRPr>
          </a:p>
          <a:p>
            <a:pPr marL="8405">
              <a:spcBef>
                <a:spcPts val="195"/>
              </a:spcBef>
              <a:tabLst>
                <a:tab pos="571951" algn="l"/>
              </a:tabLst>
            </a:pPr>
            <a:r>
              <a:rPr sz="993" spc="63" dirty="0">
                <a:latin typeface="Calibri"/>
                <a:cs typeface="Calibri"/>
              </a:rPr>
              <a:t>1</a:t>
            </a:r>
            <a:r>
              <a:rPr sz="993" spc="172" dirty="0">
                <a:latin typeface="Calibri"/>
                <a:cs typeface="Calibri"/>
              </a:rPr>
              <a:t> </a:t>
            </a:r>
            <a:r>
              <a:rPr sz="993" dirty="0">
                <a:latin typeface="Calibri"/>
                <a:cs typeface="Calibri"/>
              </a:rPr>
              <a:t>–</a:t>
            </a:r>
            <a:r>
              <a:rPr sz="993" spc="175" dirty="0">
                <a:latin typeface="Calibri"/>
                <a:cs typeface="Calibri"/>
              </a:rPr>
              <a:t> </a:t>
            </a:r>
            <a:r>
              <a:rPr sz="993" spc="96" dirty="0">
                <a:latin typeface="Calibri"/>
                <a:cs typeface="Calibri"/>
              </a:rPr>
              <a:t>19	</a:t>
            </a:r>
            <a:r>
              <a:rPr sz="993" spc="132" dirty="0">
                <a:latin typeface="Calibri"/>
                <a:cs typeface="Calibri"/>
              </a:rPr>
              <a:t>Payment </a:t>
            </a:r>
            <a:r>
              <a:rPr sz="993" spc="135" dirty="0">
                <a:latin typeface="Calibri"/>
                <a:cs typeface="Calibri"/>
              </a:rPr>
              <a:t>comes </a:t>
            </a:r>
            <a:r>
              <a:rPr sz="993" spc="113" dirty="0">
                <a:latin typeface="Calibri"/>
                <a:cs typeface="Calibri"/>
              </a:rPr>
              <a:t>over </a:t>
            </a:r>
            <a:r>
              <a:rPr sz="993" spc="109" dirty="0">
                <a:latin typeface="Calibri"/>
                <a:cs typeface="Calibri"/>
              </a:rPr>
              <a:t>120 </a:t>
            </a:r>
            <a:r>
              <a:rPr sz="993" spc="126" dirty="0">
                <a:latin typeface="Calibri"/>
                <a:cs typeface="Calibri"/>
              </a:rPr>
              <a:t>days </a:t>
            </a:r>
            <a:r>
              <a:rPr sz="993" spc="132" dirty="0">
                <a:latin typeface="Calibri"/>
                <a:cs typeface="Calibri"/>
              </a:rPr>
              <a:t>beyond</a:t>
            </a:r>
            <a:r>
              <a:rPr sz="993" spc="381" dirty="0">
                <a:latin typeface="Calibri"/>
                <a:cs typeface="Calibri"/>
              </a:rPr>
              <a:t> </a:t>
            </a:r>
            <a:r>
              <a:rPr sz="993" spc="126" dirty="0">
                <a:latin typeface="Calibri"/>
                <a:cs typeface="Calibri"/>
              </a:rPr>
              <a:t>terms</a:t>
            </a:r>
            <a:endParaRPr sz="993" dirty="0">
              <a:latin typeface="Calibri"/>
              <a:cs typeface="Calibri"/>
            </a:endParaRPr>
          </a:p>
          <a:p>
            <a:pPr>
              <a:spcBef>
                <a:spcPts val="13"/>
              </a:spcBef>
            </a:pPr>
            <a:endParaRPr sz="1291" dirty="0">
              <a:latin typeface="Calibri"/>
              <a:cs typeface="Calibri"/>
            </a:endParaRPr>
          </a:p>
          <a:p>
            <a:pPr marL="8405"/>
            <a:r>
              <a:rPr sz="993" spc="63" dirty="0">
                <a:latin typeface="Calibri"/>
                <a:cs typeface="Calibri"/>
              </a:rPr>
              <a:t>5 </a:t>
            </a:r>
            <a:r>
              <a:rPr sz="993" spc="142" dirty="0">
                <a:latin typeface="Calibri"/>
                <a:cs typeface="Calibri"/>
              </a:rPr>
              <a:t>Companies </a:t>
            </a:r>
            <a:r>
              <a:rPr sz="993" spc="99" dirty="0">
                <a:latin typeface="Calibri"/>
                <a:cs typeface="Calibri"/>
              </a:rPr>
              <a:t>that </a:t>
            </a:r>
            <a:r>
              <a:rPr sz="993" spc="116" dirty="0">
                <a:latin typeface="Calibri"/>
                <a:cs typeface="Calibri"/>
              </a:rPr>
              <a:t>report </a:t>
            </a:r>
            <a:r>
              <a:rPr sz="993" spc="79" dirty="0">
                <a:latin typeface="Calibri"/>
                <a:cs typeface="Calibri"/>
              </a:rPr>
              <a:t>to</a:t>
            </a:r>
            <a:r>
              <a:rPr sz="993" spc="146" dirty="0">
                <a:latin typeface="Calibri"/>
                <a:cs typeface="Calibri"/>
              </a:rPr>
              <a:t> </a:t>
            </a:r>
            <a:r>
              <a:rPr sz="993" spc="132" dirty="0">
                <a:latin typeface="Calibri"/>
                <a:cs typeface="Calibri"/>
              </a:rPr>
              <a:t>D&amp;B</a:t>
            </a:r>
            <a:endParaRPr sz="993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79549" y="3036093"/>
            <a:ext cx="64294" cy="900530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8405">
              <a:spcBef>
                <a:spcPts val="265"/>
              </a:spcBef>
            </a:pPr>
            <a:r>
              <a:rPr sz="993" spc="-122" dirty="0">
                <a:latin typeface="Calibri"/>
                <a:cs typeface="Calibri"/>
              </a:rPr>
              <a:t>•</a:t>
            </a:r>
            <a:endParaRPr sz="993">
              <a:latin typeface="Calibri"/>
              <a:cs typeface="Calibri"/>
            </a:endParaRPr>
          </a:p>
          <a:p>
            <a:pPr marL="8405">
              <a:spcBef>
                <a:spcPts val="199"/>
              </a:spcBef>
            </a:pPr>
            <a:r>
              <a:rPr sz="993" spc="-122" dirty="0">
                <a:latin typeface="Calibri"/>
                <a:cs typeface="Calibri"/>
              </a:rPr>
              <a:t>•</a:t>
            </a:r>
            <a:endParaRPr sz="993">
              <a:latin typeface="Calibri"/>
              <a:cs typeface="Calibri"/>
            </a:endParaRPr>
          </a:p>
          <a:p>
            <a:pPr marL="8405">
              <a:spcBef>
                <a:spcPts val="199"/>
              </a:spcBef>
            </a:pPr>
            <a:r>
              <a:rPr sz="993" spc="-122" dirty="0">
                <a:latin typeface="Calibri"/>
                <a:cs typeface="Calibri"/>
              </a:rPr>
              <a:t>•</a:t>
            </a:r>
            <a:endParaRPr sz="993">
              <a:latin typeface="Calibri"/>
              <a:cs typeface="Calibri"/>
            </a:endParaRPr>
          </a:p>
          <a:p>
            <a:pPr marL="8405">
              <a:spcBef>
                <a:spcPts val="199"/>
              </a:spcBef>
            </a:pPr>
            <a:r>
              <a:rPr sz="993" spc="-122" dirty="0">
                <a:latin typeface="Calibri"/>
                <a:cs typeface="Calibri"/>
              </a:rPr>
              <a:t>•</a:t>
            </a:r>
            <a:endParaRPr sz="993">
              <a:latin typeface="Calibri"/>
              <a:cs typeface="Calibri"/>
            </a:endParaRPr>
          </a:p>
          <a:p>
            <a:pPr marL="8405">
              <a:spcBef>
                <a:spcPts val="199"/>
              </a:spcBef>
            </a:pPr>
            <a:r>
              <a:rPr sz="993" spc="-122" dirty="0">
                <a:latin typeface="Calibri"/>
                <a:cs typeface="Calibri"/>
              </a:rPr>
              <a:t>•</a:t>
            </a:r>
            <a:endParaRPr sz="993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4535" y="3036093"/>
            <a:ext cx="2552840" cy="902000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marR="3362">
              <a:lnSpc>
                <a:spcPct val="116700"/>
              </a:lnSpc>
              <a:spcBef>
                <a:spcPts val="66"/>
              </a:spcBef>
            </a:pPr>
            <a:r>
              <a:rPr sz="993" spc="156" dirty="0">
                <a:latin typeface="Calibri"/>
                <a:cs typeface="Calibri"/>
              </a:rPr>
              <a:t>h</a:t>
            </a:r>
            <a:r>
              <a:rPr sz="993" spc="86" dirty="0">
                <a:latin typeface="Calibri"/>
                <a:cs typeface="Calibri"/>
              </a:rPr>
              <a:t>tt</a:t>
            </a:r>
            <a:r>
              <a:rPr sz="993" spc="156" dirty="0">
                <a:latin typeface="Calibri"/>
                <a:cs typeface="Calibri"/>
              </a:rPr>
              <a:t>p</a:t>
            </a:r>
            <a:r>
              <a:rPr sz="993" spc="66" dirty="0">
                <a:latin typeface="Calibri"/>
                <a:cs typeface="Calibri"/>
              </a:rPr>
              <a:t>:</a:t>
            </a:r>
            <a:r>
              <a:rPr sz="993" spc="50" dirty="0">
                <a:latin typeface="Calibri"/>
                <a:cs typeface="Calibri"/>
              </a:rPr>
              <a:t>//</a:t>
            </a:r>
            <a:r>
              <a:rPr sz="993" spc="129" dirty="0">
                <a:latin typeface="Calibri"/>
                <a:cs typeface="Calibri"/>
              </a:rPr>
              <a:t>www</a:t>
            </a:r>
            <a:r>
              <a:rPr sz="993" spc="83" dirty="0">
                <a:latin typeface="Calibri"/>
                <a:cs typeface="Calibri"/>
              </a:rPr>
              <a:t>.</a:t>
            </a:r>
            <a:r>
              <a:rPr sz="993" spc="156" dirty="0">
                <a:latin typeface="Calibri"/>
                <a:cs typeface="Calibri"/>
              </a:rPr>
              <a:t>bpbu</a:t>
            </a:r>
            <a:r>
              <a:rPr sz="993" spc="152" dirty="0">
                <a:latin typeface="Calibri"/>
                <a:cs typeface="Calibri"/>
              </a:rPr>
              <a:t>s</a:t>
            </a:r>
            <a:r>
              <a:rPr sz="993" spc="93" dirty="0">
                <a:latin typeface="Calibri"/>
                <a:cs typeface="Calibri"/>
              </a:rPr>
              <a:t>i</a:t>
            </a:r>
            <a:r>
              <a:rPr sz="993" spc="156" dirty="0">
                <a:latin typeface="Calibri"/>
                <a:cs typeface="Calibri"/>
              </a:rPr>
              <a:t>n</a:t>
            </a:r>
            <a:r>
              <a:rPr sz="993" spc="132" dirty="0">
                <a:latin typeface="Calibri"/>
                <a:cs typeface="Calibri"/>
              </a:rPr>
              <a:t>e</a:t>
            </a:r>
            <a:r>
              <a:rPr sz="993" spc="152" dirty="0">
                <a:latin typeface="Calibri"/>
                <a:cs typeface="Calibri"/>
              </a:rPr>
              <a:t>sss</a:t>
            </a:r>
            <a:r>
              <a:rPr sz="993" spc="146" dirty="0">
                <a:latin typeface="Calibri"/>
                <a:cs typeface="Calibri"/>
              </a:rPr>
              <a:t>o</a:t>
            </a:r>
            <a:r>
              <a:rPr sz="993" spc="93" dirty="0">
                <a:latin typeface="Calibri"/>
                <a:cs typeface="Calibri"/>
              </a:rPr>
              <a:t>l</a:t>
            </a:r>
            <a:r>
              <a:rPr sz="993" spc="156" dirty="0">
                <a:latin typeface="Calibri"/>
                <a:cs typeface="Calibri"/>
              </a:rPr>
              <a:t>u</a:t>
            </a:r>
            <a:r>
              <a:rPr sz="993" spc="86" dirty="0">
                <a:latin typeface="Calibri"/>
                <a:cs typeface="Calibri"/>
              </a:rPr>
              <a:t>t</a:t>
            </a:r>
            <a:r>
              <a:rPr sz="993" spc="93" dirty="0">
                <a:latin typeface="Calibri"/>
                <a:cs typeface="Calibri"/>
              </a:rPr>
              <a:t>i</a:t>
            </a:r>
            <a:r>
              <a:rPr sz="993" spc="146" dirty="0">
                <a:latin typeface="Calibri"/>
                <a:cs typeface="Calibri"/>
              </a:rPr>
              <a:t>o</a:t>
            </a:r>
            <a:r>
              <a:rPr sz="993" spc="156" dirty="0">
                <a:latin typeface="Calibri"/>
                <a:cs typeface="Calibri"/>
              </a:rPr>
              <a:t>n</a:t>
            </a:r>
            <a:r>
              <a:rPr sz="993" spc="152" dirty="0">
                <a:latin typeface="Calibri"/>
                <a:cs typeface="Calibri"/>
              </a:rPr>
              <a:t>s</a:t>
            </a:r>
            <a:r>
              <a:rPr sz="993" spc="83" dirty="0">
                <a:latin typeface="Calibri"/>
                <a:cs typeface="Calibri"/>
              </a:rPr>
              <a:t>.</a:t>
            </a:r>
            <a:r>
              <a:rPr sz="993" spc="119" dirty="0">
                <a:latin typeface="Calibri"/>
                <a:cs typeface="Calibri"/>
              </a:rPr>
              <a:t>c</a:t>
            </a:r>
            <a:r>
              <a:rPr sz="993" spc="146" dirty="0">
                <a:latin typeface="Calibri"/>
                <a:cs typeface="Calibri"/>
              </a:rPr>
              <a:t>o</a:t>
            </a:r>
            <a:r>
              <a:rPr sz="993" spc="199" dirty="0">
                <a:latin typeface="Calibri"/>
                <a:cs typeface="Calibri"/>
              </a:rPr>
              <a:t>m</a:t>
            </a:r>
            <a:r>
              <a:rPr sz="993" spc="-17" dirty="0">
                <a:latin typeface="Calibri"/>
                <a:cs typeface="Calibri"/>
              </a:rPr>
              <a:t>/  </a:t>
            </a:r>
            <a:r>
              <a:rPr sz="993" spc="106" dirty="0">
                <a:latin typeface="Calibri"/>
                <a:cs typeface="Calibri"/>
              </a:rPr>
              <a:t>http://www.quill.com/</a:t>
            </a:r>
            <a:endParaRPr sz="993" dirty="0">
              <a:latin typeface="Calibri"/>
              <a:cs typeface="Calibri"/>
            </a:endParaRPr>
          </a:p>
          <a:p>
            <a:pPr marL="8405" marR="24794">
              <a:lnSpc>
                <a:spcPct val="116700"/>
              </a:lnSpc>
            </a:pPr>
            <a:r>
              <a:rPr sz="993" spc="122" dirty="0">
                <a:latin typeface="Calibri"/>
                <a:cs typeface="Calibri"/>
              </a:rPr>
              <a:t>BBVA </a:t>
            </a:r>
            <a:r>
              <a:rPr sz="993" spc="149" dirty="0">
                <a:latin typeface="Calibri"/>
                <a:cs typeface="Calibri"/>
              </a:rPr>
              <a:t>Compass </a:t>
            </a:r>
            <a:r>
              <a:rPr sz="993" spc="135" dirty="0">
                <a:latin typeface="Calibri"/>
                <a:cs typeface="Calibri"/>
              </a:rPr>
              <a:t>Business </a:t>
            </a:r>
            <a:r>
              <a:rPr sz="993" spc="129" dirty="0">
                <a:latin typeface="Calibri"/>
                <a:cs typeface="Calibri"/>
              </a:rPr>
              <a:t>Secured </a:t>
            </a:r>
            <a:r>
              <a:rPr sz="993" spc="103" dirty="0">
                <a:latin typeface="Calibri"/>
                <a:cs typeface="Calibri"/>
              </a:rPr>
              <a:t>Visa  </a:t>
            </a:r>
            <a:r>
              <a:rPr sz="993" spc="119" dirty="0">
                <a:latin typeface="Calibri"/>
                <a:cs typeface="Calibri"/>
              </a:rPr>
              <a:t>http://advanceautoparts.com/</a:t>
            </a:r>
            <a:endParaRPr sz="993" dirty="0">
              <a:latin typeface="Calibri"/>
              <a:cs typeface="Calibri"/>
            </a:endParaRPr>
          </a:p>
          <a:p>
            <a:pPr marL="8405">
              <a:spcBef>
                <a:spcPts val="195"/>
              </a:spcBef>
            </a:pPr>
            <a:r>
              <a:rPr sz="993" spc="113" dirty="0">
                <a:latin typeface="Calibri"/>
                <a:cs typeface="Calibri"/>
                <a:hlinkClick r:id="rId2"/>
              </a:rPr>
              <a:t>http://www.uline.com</a:t>
            </a:r>
            <a:endParaRPr sz="993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79548" y="4095049"/>
            <a:ext cx="2733955" cy="365191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8405">
              <a:spcBef>
                <a:spcPts val="265"/>
              </a:spcBef>
            </a:pPr>
            <a:r>
              <a:rPr sz="993" spc="142" dirty="0">
                <a:latin typeface="Calibri"/>
                <a:cs typeface="Calibri"/>
              </a:rPr>
              <a:t>Bonus</a:t>
            </a:r>
            <a:endParaRPr sz="993">
              <a:latin typeface="Calibri"/>
              <a:cs typeface="Calibri"/>
            </a:endParaRPr>
          </a:p>
          <a:p>
            <a:pPr marL="8405">
              <a:spcBef>
                <a:spcPts val="199"/>
              </a:spcBef>
            </a:pPr>
            <a:r>
              <a:rPr sz="993" spc="99" dirty="0">
                <a:latin typeface="Calibri"/>
                <a:cs typeface="Calibri"/>
              </a:rPr>
              <a:t>Wells </a:t>
            </a:r>
            <a:r>
              <a:rPr sz="993" spc="119" dirty="0">
                <a:latin typeface="Calibri"/>
                <a:cs typeface="Calibri"/>
              </a:rPr>
              <a:t>Faro </a:t>
            </a:r>
            <a:r>
              <a:rPr sz="993" spc="135" dirty="0">
                <a:latin typeface="Calibri"/>
                <a:cs typeface="Calibri"/>
              </a:rPr>
              <a:t>Business </a:t>
            </a:r>
            <a:r>
              <a:rPr sz="993" spc="129" dirty="0">
                <a:latin typeface="Calibri"/>
                <a:cs typeface="Calibri"/>
              </a:rPr>
              <a:t>Secured</a:t>
            </a:r>
            <a:r>
              <a:rPr sz="993" spc="318" dirty="0">
                <a:latin typeface="Calibri"/>
                <a:cs typeface="Calibri"/>
              </a:rPr>
              <a:t> </a:t>
            </a:r>
            <a:r>
              <a:rPr sz="993" spc="129" dirty="0">
                <a:latin typeface="Calibri"/>
                <a:cs typeface="Calibri"/>
              </a:rPr>
              <a:t>MasterCard</a:t>
            </a:r>
            <a:endParaRPr sz="99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902843"/>
            <a:ext cx="6656294" cy="4242127"/>
          </a:xfrm>
          <a:custGeom>
            <a:avLst/>
            <a:gdLst/>
            <a:ahLst/>
            <a:cxnLst/>
            <a:rect l="l" t="t" r="r" b="b"/>
            <a:pathLst>
              <a:path w="10058400" h="6410325">
                <a:moveTo>
                  <a:pt x="0" y="0"/>
                </a:moveTo>
                <a:lnTo>
                  <a:pt x="10058399" y="0"/>
                </a:lnTo>
                <a:lnTo>
                  <a:pt x="10058399" y="6410324"/>
                </a:lnTo>
                <a:lnTo>
                  <a:pt x="0" y="64103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9693" y="862022"/>
            <a:ext cx="2325080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8405">
              <a:spcBef>
                <a:spcPts val="73"/>
              </a:spcBef>
            </a:pPr>
            <a:r>
              <a:rPr spc="-132" dirty="0"/>
              <a:t>CAPACITY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3525" y="1635913"/>
            <a:ext cx="6137322" cy="3280798"/>
          </a:xfrm>
          <a:prstGeom prst="rect">
            <a:avLst/>
          </a:prstGeom>
        </p:spPr>
        <p:txBody>
          <a:bodyPr vert="horz" wrap="square" lIns="0" tIns="39080" rIns="0" bIns="0" rtlCol="0">
            <a:spAutoFit/>
          </a:bodyPr>
          <a:lstStyle/>
          <a:p>
            <a:pPr algn="ctr">
              <a:spcBef>
                <a:spcPts val="307"/>
              </a:spcBef>
            </a:pPr>
            <a:r>
              <a:rPr sz="1059" spc="139" dirty="0">
                <a:latin typeface="Calibri"/>
                <a:cs typeface="Calibri"/>
              </a:rPr>
              <a:t>Capacity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03" dirty="0">
                <a:latin typeface="Calibri"/>
                <a:cs typeface="Calibri"/>
              </a:rPr>
              <a:t>is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the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79" dirty="0">
                <a:latin typeface="Calibri"/>
                <a:cs typeface="Calibri"/>
              </a:rPr>
              <a:t>maximum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16" dirty="0">
                <a:latin typeface="Calibri"/>
                <a:cs typeface="Calibri"/>
              </a:rPr>
              <a:t>level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06" dirty="0">
                <a:latin typeface="Calibri"/>
                <a:cs typeface="Calibri"/>
              </a:rPr>
              <a:t>of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39" dirty="0">
                <a:latin typeface="Calibri"/>
                <a:cs typeface="Calibri"/>
              </a:rPr>
              <a:t>output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that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93" dirty="0">
                <a:latin typeface="Calibri"/>
                <a:cs typeface="Calibri"/>
              </a:rPr>
              <a:t>a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62" dirty="0">
                <a:latin typeface="Calibri"/>
                <a:cs typeface="Calibri"/>
              </a:rPr>
              <a:t>company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39" dirty="0">
                <a:latin typeface="Calibri"/>
                <a:cs typeface="Calibri"/>
              </a:rPr>
              <a:t>can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42" dirty="0">
                <a:latin typeface="Calibri"/>
                <a:cs typeface="Calibri"/>
              </a:rPr>
              <a:t>sustain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96" dirty="0">
                <a:latin typeface="Calibri"/>
                <a:cs typeface="Calibri"/>
              </a:rPr>
              <a:t>to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59" dirty="0">
                <a:latin typeface="Calibri"/>
                <a:cs typeface="Calibri"/>
              </a:rPr>
              <a:t>make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93" dirty="0">
                <a:latin typeface="Calibri"/>
                <a:cs typeface="Calibri"/>
              </a:rPr>
              <a:t>a</a:t>
            </a:r>
            <a:endParaRPr sz="1059">
              <a:latin typeface="Calibri"/>
              <a:cs typeface="Calibri"/>
            </a:endParaRPr>
          </a:p>
          <a:p>
            <a:pPr marL="37822" marR="32779" algn="ctr">
              <a:lnSpc>
                <a:spcPct val="119300"/>
              </a:lnSpc>
            </a:pPr>
            <a:r>
              <a:rPr sz="1059" spc="146" dirty="0">
                <a:latin typeface="Calibri"/>
                <a:cs typeface="Calibri"/>
              </a:rPr>
              <a:t>product </a:t>
            </a:r>
            <a:r>
              <a:rPr sz="1059" spc="119" dirty="0">
                <a:latin typeface="Calibri"/>
                <a:cs typeface="Calibri"/>
              </a:rPr>
              <a:t>or </a:t>
            </a:r>
            <a:r>
              <a:rPr sz="1059" spc="142" dirty="0">
                <a:latin typeface="Calibri"/>
                <a:cs typeface="Calibri"/>
              </a:rPr>
              <a:t>provide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26" dirty="0">
                <a:latin typeface="Calibri"/>
                <a:cs typeface="Calibri"/>
              </a:rPr>
              <a:t>service. </a:t>
            </a:r>
            <a:r>
              <a:rPr sz="1059" spc="149" dirty="0">
                <a:latin typeface="Calibri"/>
                <a:cs typeface="Calibri"/>
              </a:rPr>
              <a:t>Planning </a:t>
            </a:r>
            <a:r>
              <a:rPr sz="1059" spc="119" dirty="0">
                <a:latin typeface="Calibri"/>
                <a:cs typeface="Calibri"/>
              </a:rPr>
              <a:t>for </a:t>
            </a:r>
            <a:r>
              <a:rPr sz="1059" spc="132" dirty="0">
                <a:latin typeface="Calibri"/>
                <a:cs typeface="Calibri"/>
              </a:rPr>
              <a:t>capacity </a:t>
            </a:r>
            <a:r>
              <a:rPr sz="1059" spc="146" dirty="0">
                <a:latin typeface="Calibri"/>
                <a:cs typeface="Calibri"/>
              </a:rPr>
              <a:t>requires </a:t>
            </a:r>
            <a:r>
              <a:rPr sz="1059" spc="165" dirty="0">
                <a:latin typeface="Calibri"/>
                <a:cs typeface="Calibri"/>
              </a:rPr>
              <a:t>management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132" dirty="0">
                <a:latin typeface="Calibri"/>
                <a:cs typeface="Calibri"/>
              </a:rPr>
              <a:t>accept  limitations </a:t>
            </a:r>
            <a:r>
              <a:rPr sz="1059" spc="135" dirty="0">
                <a:latin typeface="Calibri"/>
                <a:cs typeface="Calibri"/>
              </a:rPr>
              <a:t>on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46" dirty="0">
                <a:latin typeface="Calibri"/>
                <a:cs typeface="Calibri"/>
              </a:rPr>
              <a:t>production</a:t>
            </a:r>
            <a:r>
              <a:rPr sz="1059" spc="384" dirty="0">
                <a:latin typeface="Calibri"/>
                <a:cs typeface="Calibri"/>
              </a:rPr>
              <a:t> </a:t>
            </a:r>
            <a:r>
              <a:rPr sz="1059" spc="142" dirty="0">
                <a:latin typeface="Calibri"/>
                <a:cs typeface="Calibri"/>
              </a:rPr>
              <a:t>process.</a:t>
            </a:r>
            <a:endParaRPr sz="1059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224">
              <a:latin typeface="Calibri"/>
              <a:cs typeface="Calibri"/>
            </a:endParaRPr>
          </a:p>
          <a:p>
            <a:pPr marL="7985" marR="3362" algn="ctr">
              <a:lnSpc>
                <a:spcPct val="119300"/>
              </a:lnSpc>
            </a:pPr>
            <a:r>
              <a:rPr sz="1059" spc="159" dirty="0">
                <a:latin typeface="Calibri"/>
                <a:cs typeface="Calibri"/>
              </a:rPr>
              <a:t>Depending </a:t>
            </a:r>
            <a:r>
              <a:rPr sz="1059" spc="135" dirty="0">
                <a:latin typeface="Calibri"/>
                <a:cs typeface="Calibri"/>
              </a:rPr>
              <a:t>on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56" dirty="0">
                <a:latin typeface="Calibri"/>
                <a:cs typeface="Calibri"/>
              </a:rPr>
              <a:t>business </a:t>
            </a:r>
            <a:r>
              <a:rPr sz="1059" spc="113" dirty="0">
                <a:latin typeface="Calibri"/>
                <a:cs typeface="Calibri"/>
              </a:rPr>
              <a:t>type, </a:t>
            </a:r>
            <a:r>
              <a:rPr sz="1059" spc="132" dirty="0">
                <a:latin typeface="Calibri"/>
                <a:cs typeface="Calibri"/>
              </a:rPr>
              <a:t>capacity </a:t>
            </a:r>
            <a:r>
              <a:rPr sz="1059" spc="139" dirty="0">
                <a:latin typeface="Calibri"/>
                <a:cs typeface="Calibri"/>
              </a:rPr>
              <a:t>can </a:t>
            </a:r>
            <a:r>
              <a:rPr sz="1059" spc="126" dirty="0">
                <a:latin typeface="Calibri"/>
                <a:cs typeface="Calibri"/>
              </a:rPr>
              <a:t>refer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46" dirty="0">
                <a:latin typeface="Calibri"/>
                <a:cs typeface="Calibri"/>
              </a:rPr>
              <a:t>production </a:t>
            </a:r>
            <a:r>
              <a:rPr sz="1059" spc="142" dirty="0">
                <a:latin typeface="Calibri"/>
                <a:cs typeface="Calibri"/>
              </a:rPr>
              <a:t>process, </a:t>
            </a:r>
            <a:r>
              <a:rPr sz="1059" spc="172" dirty="0">
                <a:latin typeface="Calibri"/>
                <a:cs typeface="Calibri"/>
              </a:rPr>
              <a:t>human  </a:t>
            </a:r>
            <a:r>
              <a:rPr sz="1059" spc="149" dirty="0">
                <a:latin typeface="Calibri"/>
                <a:cs typeface="Calibri"/>
              </a:rPr>
              <a:t>resources </a:t>
            </a:r>
            <a:r>
              <a:rPr sz="1059" spc="126" dirty="0">
                <a:latin typeface="Calibri"/>
                <a:cs typeface="Calibri"/>
              </a:rPr>
              <a:t>allocation, </a:t>
            </a:r>
            <a:r>
              <a:rPr sz="1059" spc="132" dirty="0">
                <a:latin typeface="Calibri"/>
                <a:cs typeface="Calibri"/>
              </a:rPr>
              <a:t>technical </a:t>
            </a:r>
            <a:r>
              <a:rPr sz="1059" spc="142" dirty="0">
                <a:latin typeface="Calibri"/>
                <a:cs typeface="Calibri"/>
              </a:rPr>
              <a:t>thresholds, </a:t>
            </a:r>
            <a:r>
              <a:rPr sz="1059" spc="119" dirty="0">
                <a:latin typeface="Calibri"/>
                <a:cs typeface="Calibri"/>
              </a:rPr>
              <a:t>or</a:t>
            </a:r>
            <a:r>
              <a:rPr sz="1059" spc="265" dirty="0">
                <a:latin typeface="Calibri"/>
                <a:cs typeface="Calibri"/>
              </a:rPr>
              <a:t> </a:t>
            </a:r>
            <a:r>
              <a:rPr sz="1059" spc="135" dirty="0">
                <a:latin typeface="Calibri"/>
                <a:cs typeface="Calibri"/>
              </a:rPr>
              <a:t>several </a:t>
            </a:r>
            <a:r>
              <a:rPr sz="1059" spc="132" dirty="0">
                <a:latin typeface="Calibri"/>
                <a:cs typeface="Calibri"/>
              </a:rPr>
              <a:t>other related </a:t>
            </a:r>
            <a:r>
              <a:rPr sz="1059" spc="139" dirty="0">
                <a:latin typeface="Calibri"/>
                <a:cs typeface="Calibri"/>
              </a:rPr>
              <a:t>concepts.</a:t>
            </a:r>
            <a:endParaRPr sz="1059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224">
              <a:latin typeface="Calibri"/>
              <a:cs typeface="Calibri"/>
            </a:endParaRPr>
          </a:p>
          <a:p>
            <a:pPr marL="81947" marR="77324" indent="-420" algn="ctr">
              <a:lnSpc>
                <a:spcPct val="119300"/>
              </a:lnSpc>
            </a:pPr>
            <a:r>
              <a:rPr sz="1059" spc="149" dirty="0">
                <a:latin typeface="Calibri"/>
                <a:cs typeface="Calibri"/>
              </a:rPr>
              <a:t>No system </a:t>
            </a:r>
            <a:r>
              <a:rPr sz="1059" spc="139" dirty="0">
                <a:latin typeface="Calibri"/>
                <a:cs typeface="Calibri"/>
              </a:rPr>
              <a:t>can </a:t>
            </a:r>
            <a:r>
              <a:rPr sz="1059" spc="142" dirty="0">
                <a:latin typeface="Calibri"/>
                <a:cs typeface="Calibri"/>
              </a:rPr>
              <a:t>operate </a:t>
            </a:r>
            <a:r>
              <a:rPr sz="1059" spc="96" dirty="0">
                <a:latin typeface="Calibri"/>
                <a:cs typeface="Calibri"/>
              </a:rPr>
              <a:t>at </a:t>
            </a:r>
            <a:r>
              <a:rPr sz="1059" spc="106" dirty="0">
                <a:latin typeface="Calibri"/>
                <a:cs typeface="Calibri"/>
              </a:rPr>
              <a:t>full </a:t>
            </a:r>
            <a:r>
              <a:rPr sz="1059" spc="132" dirty="0">
                <a:latin typeface="Calibri"/>
                <a:cs typeface="Calibri"/>
              </a:rPr>
              <a:t>capacity </a:t>
            </a:r>
            <a:r>
              <a:rPr sz="1059" spc="119" dirty="0">
                <a:latin typeface="Calibri"/>
                <a:cs typeface="Calibri"/>
              </a:rPr>
              <a:t>for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52" dirty="0">
                <a:latin typeface="Calibri"/>
                <a:cs typeface="Calibri"/>
              </a:rPr>
              <a:t>prolonged </a:t>
            </a:r>
            <a:r>
              <a:rPr sz="1059" spc="132" dirty="0">
                <a:latin typeface="Calibri"/>
                <a:cs typeface="Calibri"/>
              </a:rPr>
              <a:t>period; inefficiencies </a:t>
            </a:r>
            <a:r>
              <a:rPr sz="1059" spc="152" dirty="0">
                <a:latin typeface="Calibri"/>
                <a:cs typeface="Calibri"/>
              </a:rPr>
              <a:t>and  </a:t>
            </a:r>
            <a:r>
              <a:rPr sz="1059" spc="139" dirty="0">
                <a:latin typeface="Calibri"/>
                <a:cs typeface="Calibri"/>
              </a:rPr>
              <a:t>delays </a:t>
            </a:r>
            <a:r>
              <a:rPr sz="1059" spc="159" dirty="0">
                <a:latin typeface="Calibri"/>
                <a:cs typeface="Calibri"/>
              </a:rPr>
              <a:t>make </a:t>
            </a:r>
            <a:r>
              <a:rPr sz="1059" spc="63" dirty="0">
                <a:latin typeface="Calibri"/>
                <a:cs typeface="Calibri"/>
              </a:rPr>
              <a:t>it </a:t>
            </a:r>
            <a:r>
              <a:rPr sz="1059" spc="149" dirty="0">
                <a:latin typeface="Calibri"/>
                <a:cs typeface="Calibri"/>
              </a:rPr>
              <a:t>impossible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142" dirty="0">
                <a:latin typeface="Calibri"/>
                <a:cs typeface="Calibri"/>
              </a:rPr>
              <a:t>reach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29" dirty="0">
                <a:latin typeface="Calibri"/>
                <a:cs typeface="Calibri"/>
              </a:rPr>
              <a:t>theoretical </a:t>
            </a:r>
            <a:r>
              <a:rPr sz="1059" spc="116" dirty="0">
                <a:latin typeface="Calibri"/>
                <a:cs typeface="Calibri"/>
              </a:rPr>
              <a:t>level </a:t>
            </a:r>
            <a:r>
              <a:rPr sz="1059" spc="106" dirty="0">
                <a:latin typeface="Calibri"/>
                <a:cs typeface="Calibri"/>
              </a:rPr>
              <a:t>of </a:t>
            </a:r>
            <a:r>
              <a:rPr sz="1059" spc="139" dirty="0">
                <a:latin typeface="Calibri"/>
                <a:cs typeface="Calibri"/>
              </a:rPr>
              <a:t>output </a:t>
            </a:r>
            <a:r>
              <a:rPr sz="1059" spc="132" dirty="0">
                <a:latin typeface="Calibri"/>
                <a:cs typeface="Calibri"/>
              </a:rPr>
              <a:t>over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35" dirty="0">
                <a:latin typeface="Calibri"/>
                <a:cs typeface="Calibri"/>
              </a:rPr>
              <a:t>long</a:t>
            </a:r>
            <a:r>
              <a:rPr sz="1059" spc="202" dirty="0">
                <a:latin typeface="Calibri"/>
                <a:cs typeface="Calibri"/>
              </a:rPr>
              <a:t> </a:t>
            </a:r>
            <a:r>
              <a:rPr sz="1059" spc="129" dirty="0">
                <a:latin typeface="Calibri"/>
                <a:cs typeface="Calibri"/>
              </a:rPr>
              <a:t>run.</a:t>
            </a:r>
            <a:endParaRPr sz="1059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1423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59" b="1" spc="113" dirty="0">
                <a:latin typeface="Arial"/>
                <a:cs typeface="Arial"/>
              </a:rPr>
              <a:t>Understanding</a:t>
            </a:r>
            <a:r>
              <a:rPr sz="1059" b="1" spc="132" dirty="0">
                <a:latin typeface="Arial"/>
                <a:cs typeface="Arial"/>
              </a:rPr>
              <a:t> </a:t>
            </a:r>
            <a:r>
              <a:rPr sz="1059" b="1" spc="93" dirty="0">
                <a:latin typeface="Arial"/>
                <a:cs typeface="Arial"/>
              </a:rPr>
              <a:t>Capacity</a:t>
            </a:r>
            <a:endParaRPr sz="1059">
              <a:latin typeface="Arial"/>
              <a:cs typeface="Arial"/>
            </a:endParaRPr>
          </a:p>
          <a:p>
            <a:pPr>
              <a:spcBef>
                <a:spcPts val="33"/>
              </a:spcBef>
            </a:pPr>
            <a:endParaRPr sz="1291">
              <a:latin typeface="Arial"/>
              <a:cs typeface="Arial"/>
            </a:endParaRPr>
          </a:p>
          <a:p>
            <a:pPr marL="68919" marR="63877" algn="ctr">
              <a:lnSpc>
                <a:spcPct val="119300"/>
              </a:lnSpc>
            </a:pPr>
            <a:r>
              <a:rPr sz="1059" spc="139" dirty="0">
                <a:latin typeface="Calibri"/>
                <a:cs typeface="Calibri"/>
              </a:rPr>
              <a:t>Capacity </a:t>
            </a:r>
            <a:r>
              <a:rPr sz="1059" spc="113" dirty="0">
                <a:latin typeface="Calibri"/>
                <a:cs typeface="Calibri"/>
              </a:rPr>
              <a:t>ties </a:t>
            </a:r>
            <a:r>
              <a:rPr sz="1059" spc="119" dirty="0">
                <a:latin typeface="Calibri"/>
                <a:cs typeface="Calibri"/>
              </a:rPr>
              <a:t>into the </a:t>
            </a:r>
            <a:r>
              <a:rPr sz="1059" spc="113" dirty="0">
                <a:latin typeface="Calibri"/>
                <a:cs typeface="Calibri"/>
              </a:rPr>
              <a:t>fact </a:t>
            </a:r>
            <a:r>
              <a:rPr sz="1059" spc="119" dirty="0">
                <a:latin typeface="Calibri"/>
                <a:cs typeface="Calibri"/>
              </a:rPr>
              <a:t>that </a:t>
            </a:r>
            <a:r>
              <a:rPr sz="1059" spc="99" dirty="0">
                <a:latin typeface="Calibri"/>
                <a:cs typeface="Calibri"/>
              </a:rPr>
              <a:t>all </a:t>
            </a:r>
            <a:r>
              <a:rPr sz="1059" spc="146" dirty="0">
                <a:latin typeface="Calibri"/>
                <a:cs typeface="Calibri"/>
              </a:rPr>
              <a:t>production operates </a:t>
            </a:r>
            <a:r>
              <a:rPr sz="1059" spc="126" dirty="0">
                <a:latin typeface="Calibri"/>
                <a:cs typeface="Calibri"/>
              </a:rPr>
              <a:t>within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32" dirty="0">
                <a:latin typeface="Calibri"/>
                <a:cs typeface="Calibri"/>
              </a:rPr>
              <a:t>relevant </a:t>
            </a:r>
            <a:r>
              <a:rPr sz="1059" spc="139" dirty="0">
                <a:latin typeface="Calibri"/>
                <a:cs typeface="Calibri"/>
              </a:rPr>
              <a:t>range. </a:t>
            </a:r>
            <a:r>
              <a:rPr sz="1059" spc="149" dirty="0">
                <a:latin typeface="Calibri"/>
                <a:cs typeface="Calibri"/>
              </a:rPr>
              <a:t>No  </a:t>
            </a:r>
            <a:r>
              <a:rPr sz="1059" spc="129" dirty="0">
                <a:latin typeface="Calibri"/>
                <a:cs typeface="Calibri"/>
              </a:rPr>
              <a:t>piece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06" dirty="0">
                <a:latin typeface="Calibri"/>
                <a:cs typeface="Calibri"/>
              </a:rPr>
              <a:t>of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52" dirty="0">
                <a:latin typeface="Calibri"/>
                <a:cs typeface="Calibri"/>
              </a:rPr>
              <a:t>machinery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or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52" dirty="0">
                <a:latin typeface="Calibri"/>
                <a:cs typeface="Calibri"/>
              </a:rPr>
              <a:t>equipment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39" dirty="0">
                <a:latin typeface="Calibri"/>
                <a:cs typeface="Calibri"/>
              </a:rPr>
              <a:t>can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42" dirty="0">
                <a:latin typeface="Calibri"/>
                <a:cs typeface="Calibri"/>
              </a:rPr>
              <a:t>operate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46" dirty="0">
                <a:latin typeface="Calibri"/>
                <a:cs typeface="Calibri"/>
              </a:rPr>
              <a:t>above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the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32" dirty="0">
                <a:latin typeface="Calibri"/>
                <a:cs typeface="Calibri"/>
              </a:rPr>
              <a:t>relevant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46" dirty="0">
                <a:latin typeface="Calibri"/>
                <a:cs typeface="Calibri"/>
              </a:rPr>
              <a:t>range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for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26" dirty="0">
                <a:latin typeface="Calibri"/>
                <a:cs typeface="Calibri"/>
              </a:rPr>
              <a:t>very</a:t>
            </a:r>
            <a:endParaRPr sz="1059">
              <a:latin typeface="Calibri"/>
              <a:cs typeface="Calibri"/>
            </a:endParaRPr>
          </a:p>
          <a:p>
            <a:pPr marL="20592" marR="15549" algn="ctr">
              <a:lnSpc>
                <a:spcPct val="119300"/>
              </a:lnSpc>
            </a:pPr>
            <a:r>
              <a:rPr sz="1059" spc="126" dirty="0">
                <a:latin typeface="Calibri"/>
                <a:cs typeface="Calibri"/>
              </a:rPr>
              <a:t>long. </a:t>
            </a:r>
            <a:r>
              <a:rPr sz="1059" spc="152" dirty="0">
                <a:latin typeface="Calibri"/>
                <a:cs typeface="Calibri"/>
              </a:rPr>
              <a:t>Assume, </a:t>
            </a:r>
            <a:r>
              <a:rPr sz="1059" spc="119" dirty="0">
                <a:latin typeface="Calibri"/>
                <a:cs typeface="Calibri"/>
              </a:rPr>
              <a:t>for </a:t>
            </a:r>
            <a:r>
              <a:rPr sz="1059" spc="146" dirty="0">
                <a:latin typeface="Calibri"/>
                <a:cs typeface="Calibri"/>
              </a:rPr>
              <a:t>example, </a:t>
            </a:r>
            <a:r>
              <a:rPr sz="1059" spc="152" dirty="0">
                <a:latin typeface="Calibri"/>
                <a:cs typeface="Calibri"/>
              </a:rPr>
              <a:t>ABC </a:t>
            </a:r>
            <a:r>
              <a:rPr sz="1059" spc="146" dirty="0">
                <a:latin typeface="Calibri"/>
                <a:cs typeface="Calibri"/>
              </a:rPr>
              <a:t>Manufacturing </a:t>
            </a:r>
            <a:r>
              <a:rPr sz="1059" spc="162" dirty="0">
                <a:latin typeface="Calibri"/>
                <a:cs typeface="Calibri"/>
              </a:rPr>
              <a:t>makes </a:t>
            </a:r>
            <a:r>
              <a:rPr sz="1059" spc="126" dirty="0">
                <a:latin typeface="Calibri"/>
                <a:cs typeface="Calibri"/>
              </a:rPr>
              <a:t>jeans, </a:t>
            </a:r>
            <a:r>
              <a:rPr sz="1059" spc="152" dirty="0">
                <a:latin typeface="Calibri"/>
                <a:cs typeface="Calibri"/>
              </a:rPr>
              <a:t>and </a:t>
            </a:r>
            <a:r>
              <a:rPr sz="1059" spc="119" dirty="0">
                <a:latin typeface="Calibri"/>
                <a:cs typeface="Calibri"/>
              </a:rPr>
              <a:t>that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49" dirty="0">
                <a:latin typeface="Calibri"/>
                <a:cs typeface="Calibri"/>
              </a:rPr>
              <a:t>commercial  </a:t>
            </a:r>
            <a:r>
              <a:rPr sz="1059" spc="142" dirty="0">
                <a:latin typeface="Calibri"/>
                <a:cs typeface="Calibri"/>
              </a:rPr>
              <a:t>sewing </a:t>
            </a:r>
            <a:r>
              <a:rPr sz="1059" spc="156" dirty="0">
                <a:latin typeface="Calibri"/>
                <a:cs typeface="Calibri"/>
              </a:rPr>
              <a:t>machine </a:t>
            </a:r>
            <a:r>
              <a:rPr sz="1059" spc="139" dirty="0">
                <a:latin typeface="Calibri"/>
                <a:cs typeface="Calibri"/>
              </a:rPr>
              <a:t>can </a:t>
            </a:r>
            <a:r>
              <a:rPr sz="1059" spc="142" dirty="0">
                <a:latin typeface="Calibri"/>
                <a:cs typeface="Calibri"/>
              </a:rPr>
              <a:t>operate </a:t>
            </a:r>
            <a:r>
              <a:rPr sz="1059" spc="122" dirty="0">
                <a:latin typeface="Calibri"/>
                <a:cs typeface="Calibri"/>
              </a:rPr>
              <a:t>effectively </a:t>
            </a:r>
            <a:r>
              <a:rPr sz="1059" spc="149" dirty="0">
                <a:latin typeface="Calibri"/>
                <a:cs typeface="Calibri"/>
              </a:rPr>
              <a:t>when </a:t>
            </a:r>
            <a:r>
              <a:rPr sz="1059" spc="152" dirty="0">
                <a:latin typeface="Calibri"/>
                <a:cs typeface="Calibri"/>
              </a:rPr>
              <a:t>used </a:t>
            </a:r>
            <a:r>
              <a:rPr sz="1059" spc="142" dirty="0">
                <a:latin typeface="Calibri"/>
                <a:cs typeface="Calibri"/>
              </a:rPr>
              <a:t>between </a:t>
            </a:r>
            <a:r>
              <a:rPr sz="1059" spc="122" dirty="0">
                <a:latin typeface="Calibri"/>
                <a:cs typeface="Calibri"/>
              </a:rPr>
              <a:t>1,500 </a:t>
            </a:r>
            <a:r>
              <a:rPr sz="1059" spc="152" dirty="0">
                <a:latin typeface="Calibri"/>
                <a:cs typeface="Calibri"/>
              </a:rPr>
              <a:t>and </a:t>
            </a:r>
            <a:r>
              <a:rPr sz="1059" spc="122" dirty="0">
                <a:latin typeface="Calibri"/>
                <a:cs typeface="Calibri"/>
              </a:rPr>
              <a:t>2,000 </a:t>
            </a:r>
            <a:r>
              <a:rPr sz="1059" spc="156" dirty="0">
                <a:latin typeface="Calibri"/>
                <a:cs typeface="Calibri"/>
              </a:rPr>
              <a:t>hours  </a:t>
            </a:r>
            <a:r>
              <a:rPr sz="1059" spc="93" dirty="0">
                <a:latin typeface="Calibri"/>
                <a:cs typeface="Calibri"/>
              </a:rPr>
              <a:t>a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46" dirty="0">
                <a:latin typeface="Calibri"/>
                <a:cs typeface="Calibri"/>
              </a:rPr>
              <a:t>month.</a:t>
            </a:r>
            <a:endParaRPr sz="105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902843"/>
            <a:ext cx="6656294" cy="4242127"/>
          </a:xfrm>
          <a:custGeom>
            <a:avLst/>
            <a:gdLst/>
            <a:ahLst/>
            <a:cxnLst/>
            <a:rect l="l" t="t" r="r" b="b"/>
            <a:pathLst>
              <a:path w="10058400" h="6410325">
                <a:moveTo>
                  <a:pt x="0" y="0"/>
                </a:moveTo>
                <a:lnTo>
                  <a:pt x="10058399" y="0"/>
                </a:lnTo>
                <a:lnTo>
                  <a:pt x="10058399" y="6410324"/>
                </a:lnTo>
                <a:lnTo>
                  <a:pt x="0" y="64103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9693" y="862023"/>
            <a:ext cx="2325080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8405">
              <a:spcBef>
                <a:spcPts val="73"/>
              </a:spcBef>
            </a:pPr>
            <a:r>
              <a:rPr spc="-132" dirty="0"/>
              <a:t>CAPACITY</a:t>
            </a:r>
          </a:p>
        </p:txBody>
      </p:sp>
      <p:sp>
        <p:nvSpPr>
          <p:cNvPr id="4" name="object 4"/>
          <p:cNvSpPr/>
          <p:nvPr/>
        </p:nvSpPr>
        <p:spPr>
          <a:xfrm>
            <a:off x="1594375" y="2035647"/>
            <a:ext cx="48143" cy="48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/>
          <p:nvPr/>
        </p:nvSpPr>
        <p:spPr>
          <a:xfrm>
            <a:off x="1594375" y="2420796"/>
            <a:ext cx="48143" cy="48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6" name="object 6"/>
          <p:cNvSpPr/>
          <p:nvPr/>
        </p:nvSpPr>
        <p:spPr>
          <a:xfrm>
            <a:off x="1594375" y="2998520"/>
            <a:ext cx="48143" cy="48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7" name="object 7"/>
          <p:cNvSpPr txBox="1"/>
          <p:nvPr/>
        </p:nvSpPr>
        <p:spPr>
          <a:xfrm>
            <a:off x="1496561" y="1580195"/>
            <a:ext cx="6118412" cy="3441691"/>
          </a:xfrm>
          <a:prstGeom prst="rect">
            <a:avLst/>
          </a:prstGeom>
        </p:spPr>
        <p:txBody>
          <a:bodyPr vert="horz" wrap="square" lIns="0" tIns="11346" rIns="0" bIns="0" rtlCol="0">
            <a:spAutoFit/>
          </a:bodyPr>
          <a:lstStyle/>
          <a:p>
            <a:pPr marL="8405">
              <a:spcBef>
                <a:spcPts val="89"/>
              </a:spcBef>
            </a:pPr>
            <a:r>
              <a:rPr sz="1059" b="1" spc="-10" dirty="0">
                <a:latin typeface="Arial"/>
                <a:cs typeface="Arial"/>
              </a:rPr>
              <a:t>KEY</a:t>
            </a:r>
            <a:r>
              <a:rPr sz="1059" b="1" spc="132" dirty="0">
                <a:latin typeface="Arial"/>
                <a:cs typeface="Arial"/>
              </a:rPr>
              <a:t> </a:t>
            </a:r>
            <a:r>
              <a:rPr sz="1059" b="1" spc="30" dirty="0">
                <a:latin typeface="Arial"/>
                <a:cs typeface="Arial"/>
              </a:rPr>
              <a:t>TAKEAWAYS</a:t>
            </a:r>
            <a:endParaRPr sz="1059">
              <a:latin typeface="Arial"/>
              <a:cs typeface="Arial"/>
            </a:endParaRPr>
          </a:p>
          <a:p>
            <a:pPr>
              <a:spcBef>
                <a:spcPts val="33"/>
              </a:spcBef>
            </a:pPr>
            <a:endParaRPr sz="1291">
              <a:latin typeface="Arial"/>
              <a:cs typeface="Arial"/>
            </a:endParaRPr>
          </a:p>
          <a:p>
            <a:pPr marL="242060" marR="395028">
              <a:lnSpc>
                <a:spcPct val="119300"/>
              </a:lnSpc>
            </a:pPr>
            <a:r>
              <a:rPr sz="1059" spc="139" dirty="0">
                <a:latin typeface="Calibri"/>
                <a:cs typeface="Calibri"/>
              </a:rPr>
              <a:t>Capacity </a:t>
            </a:r>
            <a:r>
              <a:rPr sz="1059" spc="103" dirty="0">
                <a:latin typeface="Calibri"/>
                <a:cs typeface="Calibri"/>
              </a:rPr>
              <a:t>is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79" dirty="0">
                <a:latin typeface="Calibri"/>
                <a:cs typeface="Calibri"/>
              </a:rPr>
              <a:t>maximum </a:t>
            </a:r>
            <a:r>
              <a:rPr sz="1059" spc="139" dirty="0">
                <a:latin typeface="Calibri"/>
                <a:cs typeface="Calibri"/>
              </a:rPr>
              <a:t>output </a:t>
            </a:r>
            <a:r>
              <a:rPr sz="1059" spc="116" dirty="0">
                <a:latin typeface="Calibri"/>
                <a:cs typeface="Calibri"/>
              </a:rPr>
              <a:t>level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62" dirty="0">
                <a:latin typeface="Calibri"/>
                <a:cs typeface="Calibri"/>
              </a:rPr>
              <a:t>company </a:t>
            </a:r>
            <a:r>
              <a:rPr sz="1059" spc="139" dirty="0">
                <a:latin typeface="Calibri"/>
                <a:cs typeface="Calibri"/>
              </a:rPr>
              <a:t>can </a:t>
            </a:r>
            <a:r>
              <a:rPr sz="1059" spc="142" dirty="0">
                <a:latin typeface="Calibri"/>
                <a:cs typeface="Calibri"/>
              </a:rPr>
              <a:t>sustain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142" dirty="0">
                <a:latin typeface="Calibri"/>
                <a:cs typeface="Calibri"/>
              </a:rPr>
              <a:t>provide </a:t>
            </a:r>
            <a:r>
              <a:rPr sz="1059" spc="99" dirty="0">
                <a:latin typeface="Calibri"/>
                <a:cs typeface="Calibri"/>
              </a:rPr>
              <a:t>its  </a:t>
            </a:r>
            <a:r>
              <a:rPr sz="1059" spc="149" dirty="0">
                <a:latin typeface="Calibri"/>
                <a:cs typeface="Calibri"/>
              </a:rPr>
              <a:t>products </a:t>
            </a:r>
            <a:r>
              <a:rPr sz="1059" spc="119" dirty="0">
                <a:latin typeface="Calibri"/>
                <a:cs typeface="Calibri"/>
              </a:rPr>
              <a:t>or</a:t>
            </a:r>
            <a:r>
              <a:rPr sz="1059" spc="235" dirty="0">
                <a:latin typeface="Calibri"/>
                <a:cs typeface="Calibri"/>
              </a:rPr>
              <a:t> </a:t>
            </a:r>
            <a:r>
              <a:rPr sz="1059" spc="132" dirty="0">
                <a:latin typeface="Calibri"/>
                <a:cs typeface="Calibri"/>
              </a:rPr>
              <a:t>services.</a:t>
            </a:r>
            <a:endParaRPr sz="1059">
              <a:latin typeface="Calibri"/>
              <a:cs typeface="Calibri"/>
            </a:endParaRPr>
          </a:p>
          <a:p>
            <a:pPr marL="242060" marR="301734">
              <a:lnSpc>
                <a:spcPct val="119300"/>
              </a:lnSpc>
            </a:pPr>
            <a:r>
              <a:rPr sz="1059" spc="159" dirty="0">
                <a:latin typeface="Calibri"/>
                <a:cs typeface="Calibri"/>
              </a:rPr>
              <a:t>Depending </a:t>
            </a:r>
            <a:r>
              <a:rPr sz="1059" spc="135" dirty="0">
                <a:latin typeface="Calibri"/>
                <a:cs typeface="Calibri"/>
              </a:rPr>
              <a:t>on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56" dirty="0">
                <a:latin typeface="Calibri"/>
                <a:cs typeface="Calibri"/>
              </a:rPr>
              <a:t>business </a:t>
            </a:r>
            <a:r>
              <a:rPr sz="1059" spc="113" dirty="0">
                <a:latin typeface="Calibri"/>
                <a:cs typeface="Calibri"/>
              </a:rPr>
              <a:t>type, </a:t>
            </a:r>
            <a:r>
              <a:rPr sz="1059" spc="132" dirty="0">
                <a:latin typeface="Calibri"/>
                <a:cs typeface="Calibri"/>
              </a:rPr>
              <a:t>capacity </a:t>
            </a:r>
            <a:r>
              <a:rPr sz="1059" spc="139" dirty="0">
                <a:latin typeface="Calibri"/>
                <a:cs typeface="Calibri"/>
              </a:rPr>
              <a:t>can </a:t>
            </a:r>
            <a:r>
              <a:rPr sz="1059" spc="126" dirty="0">
                <a:latin typeface="Calibri"/>
                <a:cs typeface="Calibri"/>
              </a:rPr>
              <a:t>refer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46" dirty="0">
                <a:latin typeface="Calibri"/>
                <a:cs typeface="Calibri"/>
              </a:rPr>
              <a:t>production </a:t>
            </a:r>
            <a:r>
              <a:rPr sz="1059" spc="142" dirty="0">
                <a:latin typeface="Calibri"/>
                <a:cs typeface="Calibri"/>
              </a:rPr>
              <a:t>process,  </a:t>
            </a:r>
            <a:r>
              <a:rPr sz="1059" spc="172" dirty="0">
                <a:latin typeface="Calibri"/>
                <a:cs typeface="Calibri"/>
              </a:rPr>
              <a:t>human </a:t>
            </a:r>
            <a:r>
              <a:rPr sz="1059" spc="149" dirty="0">
                <a:latin typeface="Calibri"/>
                <a:cs typeface="Calibri"/>
              </a:rPr>
              <a:t>resources </a:t>
            </a:r>
            <a:r>
              <a:rPr sz="1059" spc="126" dirty="0">
                <a:latin typeface="Calibri"/>
                <a:cs typeface="Calibri"/>
              </a:rPr>
              <a:t>allocation, </a:t>
            </a:r>
            <a:r>
              <a:rPr sz="1059" spc="132" dirty="0">
                <a:latin typeface="Calibri"/>
                <a:cs typeface="Calibri"/>
              </a:rPr>
              <a:t>technical </a:t>
            </a:r>
            <a:r>
              <a:rPr sz="1059" spc="142" dirty="0">
                <a:latin typeface="Calibri"/>
                <a:cs typeface="Calibri"/>
              </a:rPr>
              <a:t>thresholds, </a:t>
            </a:r>
            <a:r>
              <a:rPr sz="1059" spc="119" dirty="0">
                <a:latin typeface="Calibri"/>
                <a:cs typeface="Calibri"/>
              </a:rPr>
              <a:t>or </a:t>
            </a:r>
            <a:r>
              <a:rPr sz="1059" spc="135" dirty="0">
                <a:latin typeface="Calibri"/>
                <a:cs typeface="Calibri"/>
              </a:rPr>
              <a:t>several </a:t>
            </a:r>
            <a:r>
              <a:rPr sz="1059" spc="132" dirty="0">
                <a:latin typeface="Calibri"/>
                <a:cs typeface="Calibri"/>
              </a:rPr>
              <a:t>other</a:t>
            </a:r>
            <a:r>
              <a:rPr sz="1059" spc="232" dirty="0">
                <a:latin typeface="Calibri"/>
                <a:cs typeface="Calibri"/>
              </a:rPr>
              <a:t> </a:t>
            </a:r>
            <a:r>
              <a:rPr sz="1059" spc="132" dirty="0">
                <a:latin typeface="Calibri"/>
                <a:cs typeface="Calibri"/>
              </a:rPr>
              <a:t>related</a:t>
            </a:r>
            <a:endParaRPr sz="1059">
              <a:latin typeface="Calibri"/>
              <a:cs typeface="Calibri"/>
            </a:endParaRPr>
          </a:p>
          <a:p>
            <a:pPr marL="242060">
              <a:spcBef>
                <a:spcPts val="245"/>
              </a:spcBef>
            </a:pPr>
            <a:r>
              <a:rPr sz="1059" spc="139" dirty="0">
                <a:latin typeface="Calibri"/>
                <a:cs typeface="Calibri"/>
              </a:rPr>
              <a:t>concepts.</a:t>
            </a:r>
            <a:endParaRPr sz="1059">
              <a:latin typeface="Calibri"/>
              <a:cs typeface="Calibri"/>
            </a:endParaRPr>
          </a:p>
          <a:p>
            <a:pPr marL="242060" marR="280722">
              <a:lnSpc>
                <a:spcPct val="119300"/>
              </a:lnSpc>
              <a:spcBef>
                <a:spcPts val="3"/>
              </a:spcBef>
            </a:pPr>
            <a:r>
              <a:rPr sz="1059" spc="165" dirty="0">
                <a:latin typeface="Calibri"/>
                <a:cs typeface="Calibri"/>
              </a:rPr>
              <a:t>Some </a:t>
            </a:r>
            <a:r>
              <a:rPr sz="1059" spc="132" dirty="0">
                <a:latin typeface="Calibri"/>
                <a:cs typeface="Calibri"/>
              </a:rPr>
              <a:t>larger </a:t>
            </a:r>
            <a:r>
              <a:rPr sz="1059" spc="119" dirty="0">
                <a:latin typeface="Calibri"/>
                <a:cs typeface="Calibri"/>
              </a:rPr>
              <a:t>or </a:t>
            </a:r>
            <a:r>
              <a:rPr sz="1059" spc="132" dirty="0">
                <a:latin typeface="Calibri"/>
                <a:cs typeface="Calibri"/>
              </a:rPr>
              <a:t>highly technical </a:t>
            </a:r>
            <a:r>
              <a:rPr sz="1059" spc="159" dirty="0">
                <a:latin typeface="Calibri"/>
                <a:cs typeface="Calibri"/>
              </a:rPr>
              <a:t>companies </a:t>
            </a:r>
            <a:r>
              <a:rPr sz="1059" spc="156" dirty="0">
                <a:latin typeface="Calibri"/>
                <a:cs typeface="Calibri"/>
              </a:rPr>
              <a:t>may </a:t>
            </a:r>
            <a:r>
              <a:rPr sz="1059" spc="126" dirty="0">
                <a:latin typeface="Calibri"/>
                <a:cs typeface="Calibri"/>
              </a:rPr>
              <a:t>hire </a:t>
            </a:r>
            <a:r>
              <a:rPr sz="1059" spc="139" dirty="0">
                <a:latin typeface="Calibri"/>
                <a:cs typeface="Calibri"/>
              </a:rPr>
              <a:t>specialized </a:t>
            </a:r>
            <a:r>
              <a:rPr sz="1059" spc="162" dirty="0">
                <a:latin typeface="Calibri"/>
                <a:cs typeface="Calibri"/>
              </a:rPr>
              <a:t>managers </a:t>
            </a:r>
            <a:r>
              <a:rPr sz="1059" spc="96" dirty="0">
                <a:latin typeface="Calibri"/>
                <a:cs typeface="Calibri"/>
              </a:rPr>
              <a:t>to  </a:t>
            </a:r>
            <a:r>
              <a:rPr sz="1059" spc="165" dirty="0">
                <a:latin typeface="Calibri"/>
                <a:cs typeface="Calibri"/>
              </a:rPr>
              <a:t>manage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9" dirty="0">
                <a:latin typeface="Calibri"/>
                <a:cs typeface="Calibri"/>
              </a:rPr>
              <a:t>capacity.</a:t>
            </a:r>
            <a:endParaRPr sz="1059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224">
              <a:latin typeface="Calibri"/>
              <a:cs typeface="Calibri"/>
            </a:endParaRPr>
          </a:p>
          <a:p>
            <a:pPr marL="8405" marR="28156">
              <a:lnSpc>
                <a:spcPct val="119300"/>
              </a:lnSpc>
            </a:pPr>
            <a:r>
              <a:rPr sz="1059" spc="73" dirty="0">
                <a:latin typeface="Calibri"/>
                <a:cs typeface="Calibri"/>
              </a:rPr>
              <a:t>If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29" dirty="0">
                <a:latin typeface="Calibri"/>
                <a:cs typeface="Calibri"/>
              </a:rPr>
              <a:t>firm </a:t>
            </a:r>
            <a:r>
              <a:rPr sz="1059" spc="146" dirty="0">
                <a:latin typeface="Calibri"/>
                <a:cs typeface="Calibri"/>
              </a:rPr>
              <a:t>sees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39" dirty="0">
                <a:latin typeface="Calibri"/>
                <a:cs typeface="Calibri"/>
              </a:rPr>
              <a:t>spike </a:t>
            </a:r>
            <a:r>
              <a:rPr sz="1059" spc="106" dirty="0">
                <a:latin typeface="Calibri"/>
                <a:cs typeface="Calibri"/>
              </a:rPr>
              <a:t>in </a:t>
            </a:r>
            <a:r>
              <a:rPr sz="1059" spc="139" dirty="0">
                <a:latin typeface="Calibri"/>
                <a:cs typeface="Calibri"/>
              </a:rPr>
              <a:t>production,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56" dirty="0">
                <a:latin typeface="Calibri"/>
                <a:cs typeface="Calibri"/>
              </a:rPr>
              <a:t>machine </a:t>
            </a:r>
            <a:r>
              <a:rPr sz="1059" spc="139" dirty="0">
                <a:latin typeface="Calibri"/>
                <a:cs typeface="Calibri"/>
              </a:rPr>
              <a:t>can </a:t>
            </a:r>
            <a:r>
              <a:rPr sz="1059" spc="142" dirty="0">
                <a:latin typeface="Calibri"/>
                <a:cs typeface="Calibri"/>
              </a:rPr>
              <a:t>operate </a:t>
            </a:r>
            <a:r>
              <a:rPr sz="1059" spc="96" dirty="0">
                <a:latin typeface="Calibri"/>
                <a:cs typeface="Calibri"/>
              </a:rPr>
              <a:t>at </a:t>
            </a:r>
            <a:r>
              <a:rPr sz="1059" spc="156" dirty="0">
                <a:latin typeface="Calibri"/>
                <a:cs typeface="Calibri"/>
              </a:rPr>
              <a:t>more </a:t>
            </a:r>
            <a:r>
              <a:rPr sz="1059" spc="139" dirty="0">
                <a:latin typeface="Calibri"/>
                <a:cs typeface="Calibri"/>
              </a:rPr>
              <a:t>than </a:t>
            </a:r>
            <a:r>
              <a:rPr sz="1059" spc="122" dirty="0">
                <a:latin typeface="Calibri"/>
                <a:cs typeface="Calibri"/>
              </a:rPr>
              <a:t>2,000  </a:t>
            </a:r>
            <a:r>
              <a:rPr sz="1059" spc="156" dirty="0">
                <a:latin typeface="Calibri"/>
                <a:cs typeface="Calibri"/>
              </a:rPr>
              <a:t>hours </a:t>
            </a:r>
            <a:r>
              <a:rPr sz="1059" spc="119" dirty="0">
                <a:latin typeface="Calibri"/>
                <a:cs typeface="Calibri"/>
              </a:rPr>
              <a:t>for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42" dirty="0">
                <a:latin typeface="Calibri"/>
                <a:cs typeface="Calibri"/>
              </a:rPr>
              <a:t>month, </a:t>
            </a:r>
            <a:r>
              <a:rPr sz="1059" spc="129" dirty="0">
                <a:latin typeface="Calibri"/>
                <a:cs typeface="Calibri"/>
              </a:rPr>
              <a:t>but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26" dirty="0">
                <a:latin typeface="Calibri"/>
                <a:cs typeface="Calibri"/>
              </a:rPr>
              <a:t>risk </a:t>
            </a:r>
            <a:r>
              <a:rPr sz="1059" spc="106" dirty="0">
                <a:latin typeface="Calibri"/>
                <a:cs typeface="Calibri"/>
              </a:rPr>
              <a:t>of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56" dirty="0">
                <a:latin typeface="Calibri"/>
                <a:cs typeface="Calibri"/>
              </a:rPr>
              <a:t>breakdown </a:t>
            </a:r>
            <a:r>
              <a:rPr sz="1059" spc="139" dirty="0">
                <a:latin typeface="Calibri"/>
                <a:cs typeface="Calibri"/>
              </a:rPr>
              <a:t>increases. </a:t>
            </a:r>
            <a:r>
              <a:rPr sz="1059" spc="156" dirty="0">
                <a:latin typeface="Calibri"/>
                <a:cs typeface="Calibri"/>
              </a:rPr>
              <a:t>Management </a:t>
            </a:r>
            <a:r>
              <a:rPr sz="1059" spc="149" dirty="0">
                <a:latin typeface="Calibri"/>
                <a:cs typeface="Calibri"/>
              </a:rPr>
              <a:t>has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139" dirty="0">
                <a:latin typeface="Calibri"/>
                <a:cs typeface="Calibri"/>
              </a:rPr>
              <a:t>plan  </a:t>
            </a:r>
            <a:r>
              <a:rPr sz="1059" spc="146" dirty="0">
                <a:latin typeface="Calibri"/>
                <a:cs typeface="Calibri"/>
              </a:rPr>
              <a:t>production </a:t>
            </a:r>
            <a:r>
              <a:rPr sz="1059" spc="132" dirty="0">
                <a:latin typeface="Calibri"/>
                <a:cs typeface="Calibri"/>
              </a:rPr>
              <a:t>so </a:t>
            </a:r>
            <a:r>
              <a:rPr sz="1059" spc="119" dirty="0">
                <a:latin typeface="Calibri"/>
                <a:cs typeface="Calibri"/>
              </a:rPr>
              <a:t>that the </a:t>
            </a:r>
            <a:r>
              <a:rPr sz="1059" spc="156" dirty="0">
                <a:latin typeface="Calibri"/>
                <a:cs typeface="Calibri"/>
              </a:rPr>
              <a:t>machine </a:t>
            </a:r>
            <a:r>
              <a:rPr sz="1059" spc="139" dirty="0">
                <a:latin typeface="Calibri"/>
                <a:cs typeface="Calibri"/>
              </a:rPr>
              <a:t>can </a:t>
            </a:r>
            <a:r>
              <a:rPr sz="1059" spc="142" dirty="0">
                <a:latin typeface="Calibri"/>
                <a:cs typeface="Calibri"/>
              </a:rPr>
              <a:t>operate </a:t>
            </a:r>
            <a:r>
              <a:rPr sz="1059" spc="126" dirty="0">
                <a:latin typeface="Calibri"/>
                <a:cs typeface="Calibri"/>
              </a:rPr>
              <a:t>within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32" dirty="0">
                <a:latin typeface="Calibri"/>
                <a:cs typeface="Calibri"/>
              </a:rPr>
              <a:t>relevant</a:t>
            </a:r>
            <a:r>
              <a:rPr sz="1059" spc="424" dirty="0">
                <a:latin typeface="Calibri"/>
                <a:cs typeface="Calibri"/>
              </a:rPr>
              <a:t> </a:t>
            </a:r>
            <a:r>
              <a:rPr sz="1059" spc="139" dirty="0">
                <a:latin typeface="Calibri"/>
                <a:cs typeface="Calibri"/>
              </a:rPr>
              <a:t>range.</a:t>
            </a:r>
            <a:endParaRPr sz="1059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1423">
              <a:latin typeface="Calibri"/>
              <a:cs typeface="Calibri"/>
            </a:endParaRPr>
          </a:p>
          <a:p>
            <a:pPr marL="8405"/>
            <a:r>
              <a:rPr sz="1059" b="1" spc="93" dirty="0">
                <a:latin typeface="Arial"/>
                <a:cs typeface="Arial"/>
              </a:rPr>
              <a:t>Capacity </a:t>
            </a:r>
            <a:r>
              <a:rPr sz="1059" b="1" spc="83" dirty="0">
                <a:latin typeface="Arial"/>
                <a:cs typeface="Arial"/>
              </a:rPr>
              <a:t>Level</a:t>
            </a:r>
            <a:r>
              <a:rPr sz="1059" b="1" spc="175" dirty="0">
                <a:latin typeface="Arial"/>
                <a:cs typeface="Arial"/>
              </a:rPr>
              <a:t> </a:t>
            </a:r>
            <a:r>
              <a:rPr sz="1059" b="1" spc="103" dirty="0">
                <a:latin typeface="Arial"/>
                <a:cs typeface="Arial"/>
              </a:rPr>
              <a:t>Differences</a:t>
            </a:r>
            <a:endParaRPr sz="1059">
              <a:latin typeface="Arial"/>
              <a:cs typeface="Arial"/>
            </a:endParaRPr>
          </a:p>
          <a:p>
            <a:pPr marL="8405">
              <a:spcBef>
                <a:spcPts val="245"/>
              </a:spcBef>
            </a:pPr>
            <a:r>
              <a:rPr sz="1059" spc="139" dirty="0">
                <a:latin typeface="Calibri"/>
                <a:cs typeface="Calibri"/>
              </a:rPr>
              <a:t>Capacity </a:t>
            </a:r>
            <a:r>
              <a:rPr sz="1059" spc="168" dirty="0">
                <a:latin typeface="Calibri"/>
                <a:cs typeface="Calibri"/>
              </a:rPr>
              <a:t>assumes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42" dirty="0">
                <a:latin typeface="Calibri"/>
                <a:cs typeface="Calibri"/>
              </a:rPr>
              <a:t>constant </a:t>
            </a:r>
            <a:r>
              <a:rPr sz="1059" spc="116" dirty="0">
                <a:latin typeface="Calibri"/>
                <a:cs typeface="Calibri"/>
              </a:rPr>
              <a:t>level </a:t>
            </a:r>
            <a:r>
              <a:rPr sz="1059" spc="106" dirty="0">
                <a:latin typeface="Calibri"/>
                <a:cs typeface="Calibri"/>
              </a:rPr>
              <a:t>of </a:t>
            </a:r>
            <a:r>
              <a:rPr sz="1059" spc="179" dirty="0">
                <a:latin typeface="Calibri"/>
                <a:cs typeface="Calibri"/>
              </a:rPr>
              <a:t>maximum </a:t>
            </a:r>
            <a:r>
              <a:rPr sz="1059" spc="132" dirty="0">
                <a:latin typeface="Calibri"/>
                <a:cs typeface="Calibri"/>
              </a:rPr>
              <a:t>output. </a:t>
            </a:r>
            <a:r>
              <a:rPr sz="1059" spc="135" dirty="0">
                <a:latin typeface="Calibri"/>
                <a:cs typeface="Calibri"/>
              </a:rPr>
              <a:t>This </a:t>
            </a:r>
            <a:r>
              <a:rPr sz="1059" spc="146" dirty="0">
                <a:latin typeface="Calibri"/>
                <a:cs typeface="Calibri"/>
              </a:rPr>
              <a:t>production</a:t>
            </a:r>
            <a:r>
              <a:rPr sz="1059" spc="387" dirty="0">
                <a:latin typeface="Calibri"/>
                <a:cs typeface="Calibri"/>
              </a:rPr>
              <a:t> </a:t>
            </a:r>
            <a:r>
              <a:rPr sz="1059" spc="116" dirty="0">
                <a:latin typeface="Calibri"/>
                <a:cs typeface="Calibri"/>
              </a:rPr>
              <a:t>level</a:t>
            </a:r>
            <a:endParaRPr sz="1059">
              <a:latin typeface="Calibri"/>
              <a:cs typeface="Calibri"/>
            </a:endParaRPr>
          </a:p>
          <a:p>
            <a:pPr marL="8405" marR="3362">
              <a:lnSpc>
                <a:spcPct val="119300"/>
              </a:lnSpc>
            </a:pPr>
            <a:r>
              <a:rPr sz="1059" spc="168" dirty="0">
                <a:latin typeface="Calibri"/>
                <a:cs typeface="Calibri"/>
              </a:rPr>
              <a:t>assumes </a:t>
            </a:r>
            <a:r>
              <a:rPr sz="1059" spc="135" dirty="0">
                <a:latin typeface="Calibri"/>
                <a:cs typeface="Calibri"/>
              </a:rPr>
              <a:t>no </a:t>
            </a:r>
            <a:r>
              <a:rPr sz="1059" spc="156" dirty="0">
                <a:latin typeface="Calibri"/>
                <a:cs typeface="Calibri"/>
              </a:rPr>
              <a:t>machine </a:t>
            </a:r>
            <a:r>
              <a:rPr sz="1059" spc="119" dirty="0">
                <a:latin typeface="Calibri"/>
                <a:cs typeface="Calibri"/>
              </a:rPr>
              <a:t>or </a:t>
            </a:r>
            <a:r>
              <a:rPr sz="1059" spc="152" dirty="0">
                <a:latin typeface="Calibri"/>
                <a:cs typeface="Calibri"/>
              </a:rPr>
              <a:t>equipment </a:t>
            </a:r>
            <a:r>
              <a:rPr sz="1059" spc="159" dirty="0">
                <a:latin typeface="Calibri"/>
                <a:cs typeface="Calibri"/>
              </a:rPr>
              <a:t>breakdowns </a:t>
            </a:r>
            <a:r>
              <a:rPr sz="1059" spc="152" dirty="0">
                <a:latin typeface="Calibri"/>
                <a:cs typeface="Calibri"/>
              </a:rPr>
              <a:t>and </a:t>
            </a:r>
            <a:r>
              <a:rPr sz="1059" spc="135" dirty="0">
                <a:latin typeface="Calibri"/>
                <a:cs typeface="Calibri"/>
              </a:rPr>
              <a:t>no </a:t>
            </a:r>
            <a:r>
              <a:rPr sz="1059" spc="152" dirty="0">
                <a:latin typeface="Calibri"/>
                <a:cs typeface="Calibri"/>
              </a:rPr>
              <a:t>stoppages </a:t>
            </a:r>
            <a:r>
              <a:rPr sz="1059" spc="146" dirty="0">
                <a:latin typeface="Calibri"/>
                <a:cs typeface="Calibri"/>
              </a:rPr>
              <a:t>due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149" dirty="0">
                <a:latin typeface="Calibri"/>
                <a:cs typeface="Calibri"/>
              </a:rPr>
              <a:t>employee  </a:t>
            </a:r>
            <a:r>
              <a:rPr sz="1059" spc="139" dirty="0">
                <a:latin typeface="Calibri"/>
                <a:cs typeface="Calibri"/>
              </a:rPr>
              <a:t>vacations </a:t>
            </a:r>
            <a:r>
              <a:rPr sz="1059" spc="119" dirty="0">
                <a:latin typeface="Calibri"/>
                <a:cs typeface="Calibri"/>
              </a:rPr>
              <a:t>or</a:t>
            </a:r>
            <a:r>
              <a:rPr sz="1059" spc="245" dirty="0">
                <a:latin typeface="Calibri"/>
                <a:cs typeface="Calibri"/>
              </a:rPr>
              <a:t> </a:t>
            </a:r>
            <a:r>
              <a:rPr sz="1059" spc="149" dirty="0">
                <a:latin typeface="Calibri"/>
                <a:cs typeface="Calibri"/>
              </a:rPr>
              <a:t>absences.</a:t>
            </a:r>
            <a:endParaRPr sz="105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9248" y="0"/>
            <a:ext cx="5849471" cy="844223"/>
          </a:xfrm>
          <a:custGeom>
            <a:avLst/>
            <a:gdLst/>
            <a:ahLst/>
            <a:cxnLst/>
            <a:rect l="l" t="t" r="r" b="b"/>
            <a:pathLst>
              <a:path w="8839200" h="1275715">
                <a:moveTo>
                  <a:pt x="0" y="0"/>
                </a:moveTo>
                <a:lnTo>
                  <a:pt x="8839199" y="0"/>
                </a:lnTo>
                <a:lnTo>
                  <a:pt x="8839199" y="1275173"/>
                </a:lnTo>
                <a:lnTo>
                  <a:pt x="0" y="12751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/>
          <p:nvPr/>
        </p:nvSpPr>
        <p:spPr>
          <a:xfrm>
            <a:off x="1759248" y="1410828"/>
            <a:ext cx="5849471" cy="3265114"/>
          </a:xfrm>
          <a:custGeom>
            <a:avLst/>
            <a:gdLst/>
            <a:ahLst/>
            <a:cxnLst/>
            <a:rect l="l" t="t" r="r" b="b"/>
            <a:pathLst>
              <a:path w="8839200" h="4933950">
                <a:moveTo>
                  <a:pt x="0" y="0"/>
                </a:moveTo>
                <a:lnTo>
                  <a:pt x="8839199" y="0"/>
                </a:lnTo>
                <a:lnTo>
                  <a:pt x="8839199" y="4933949"/>
                </a:lnTo>
                <a:lnTo>
                  <a:pt x="0" y="49339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4" name="object 4"/>
          <p:cNvSpPr/>
          <p:nvPr/>
        </p:nvSpPr>
        <p:spPr>
          <a:xfrm>
            <a:off x="2438960" y="2245742"/>
            <a:ext cx="2137662" cy="2236414"/>
          </a:xfrm>
          <a:custGeom>
            <a:avLst/>
            <a:gdLst/>
            <a:ahLst/>
            <a:cxnLst/>
            <a:rect l="l" t="t" r="r" b="b"/>
            <a:pathLst>
              <a:path w="3230245" h="3379470">
                <a:moveTo>
                  <a:pt x="0" y="0"/>
                </a:moveTo>
                <a:lnTo>
                  <a:pt x="3229676" y="0"/>
                </a:lnTo>
                <a:lnTo>
                  <a:pt x="3229676" y="3379139"/>
                </a:lnTo>
                <a:lnTo>
                  <a:pt x="0" y="337913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0473" y="107697"/>
            <a:ext cx="2468376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8405">
              <a:spcBef>
                <a:spcPts val="73"/>
              </a:spcBef>
            </a:pPr>
            <a:r>
              <a:rPr spc="-205" dirty="0"/>
              <a:t>BANKABLE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1835" y="1505054"/>
            <a:ext cx="2603267" cy="660652"/>
          </a:xfrm>
          <a:prstGeom prst="rect">
            <a:avLst/>
          </a:prstGeom>
        </p:spPr>
        <p:txBody>
          <a:bodyPr vert="horz" wrap="square" lIns="0" tIns="94129" rIns="0" bIns="0" rtlCol="0">
            <a:spAutoFit/>
          </a:bodyPr>
          <a:lstStyle/>
          <a:p>
            <a:pPr marL="8405">
              <a:spcBef>
                <a:spcPts val="741"/>
              </a:spcBef>
              <a:tabLst>
                <a:tab pos="1215763" algn="l"/>
                <a:tab pos="1936480" algn="l"/>
              </a:tabLst>
            </a:pPr>
            <a:r>
              <a:rPr sz="2018" spc="354" dirty="0">
                <a:solidFill>
                  <a:srgbClr val="212121"/>
                </a:solidFill>
                <a:latin typeface="Calibri"/>
                <a:cs typeface="Calibri"/>
              </a:rPr>
              <a:t>B</a:t>
            </a:r>
            <a:r>
              <a:rPr sz="2018" spc="324" dirty="0">
                <a:solidFill>
                  <a:srgbClr val="212121"/>
                </a:solidFill>
                <a:latin typeface="Calibri"/>
                <a:cs typeface="Calibri"/>
              </a:rPr>
              <a:t>u</a:t>
            </a:r>
            <a:r>
              <a:rPr sz="2018" spc="189" dirty="0">
                <a:solidFill>
                  <a:srgbClr val="212121"/>
                </a:solidFill>
                <a:latin typeface="Calibri"/>
                <a:cs typeface="Calibri"/>
              </a:rPr>
              <a:t>il</a:t>
            </a:r>
            <a:r>
              <a:rPr sz="2018" spc="320" dirty="0">
                <a:solidFill>
                  <a:srgbClr val="212121"/>
                </a:solidFill>
                <a:latin typeface="Calibri"/>
                <a:cs typeface="Calibri"/>
              </a:rPr>
              <a:t>d</a:t>
            </a:r>
            <a:r>
              <a:rPr sz="2018" spc="189" dirty="0">
                <a:solidFill>
                  <a:srgbClr val="212121"/>
                </a:solidFill>
                <a:latin typeface="Calibri"/>
                <a:cs typeface="Calibri"/>
              </a:rPr>
              <a:t>i</a:t>
            </a:r>
            <a:r>
              <a:rPr sz="2018" spc="324" dirty="0">
                <a:solidFill>
                  <a:srgbClr val="212121"/>
                </a:solidFill>
                <a:latin typeface="Calibri"/>
                <a:cs typeface="Calibri"/>
              </a:rPr>
              <a:t>n</a:t>
            </a:r>
            <a:r>
              <a:rPr sz="2018" spc="159" dirty="0">
                <a:solidFill>
                  <a:srgbClr val="212121"/>
                </a:solidFill>
                <a:latin typeface="Calibri"/>
                <a:cs typeface="Calibri"/>
              </a:rPr>
              <a:t>g</a:t>
            </a:r>
            <a:r>
              <a:rPr sz="2018" dirty="0">
                <a:solidFill>
                  <a:srgbClr val="212121"/>
                </a:solidFill>
                <a:latin typeface="Calibri"/>
                <a:cs typeface="Calibri"/>
              </a:rPr>
              <a:t>	</a:t>
            </a:r>
            <a:r>
              <a:rPr sz="2018" spc="291" dirty="0">
                <a:solidFill>
                  <a:srgbClr val="212121"/>
                </a:solidFill>
                <a:latin typeface="Calibri"/>
                <a:cs typeface="Calibri"/>
              </a:rPr>
              <a:t>Y</a:t>
            </a:r>
            <a:r>
              <a:rPr sz="2018" spc="298" dirty="0">
                <a:solidFill>
                  <a:srgbClr val="212121"/>
                </a:solidFill>
                <a:latin typeface="Calibri"/>
                <a:cs typeface="Calibri"/>
              </a:rPr>
              <a:t>o</a:t>
            </a:r>
            <a:r>
              <a:rPr sz="2018" spc="324" dirty="0">
                <a:solidFill>
                  <a:srgbClr val="212121"/>
                </a:solidFill>
                <a:latin typeface="Calibri"/>
                <a:cs typeface="Calibri"/>
              </a:rPr>
              <a:t>u</a:t>
            </a:r>
            <a:r>
              <a:rPr sz="2018" spc="122" dirty="0">
                <a:solidFill>
                  <a:srgbClr val="212121"/>
                </a:solidFill>
                <a:latin typeface="Calibri"/>
                <a:cs typeface="Calibri"/>
              </a:rPr>
              <a:t>r</a:t>
            </a:r>
            <a:r>
              <a:rPr sz="2018" dirty="0">
                <a:solidFill>
                  <a:srgbClr val="212121"/>
                </a:solidFill>
                <a:latin typeface="Calibri"/>
                <a:cs typeface="Calibri"/>
              </a:rPr>
              <a:t>	</a:t>
            </a:r>
            <a:r>
              <a:rPr sz="2018" spc="354" dirty="0">
                <a:solidFill>
                  <a:srgbClr val="212121"/>
                </a:solidFill>
                <a:latin typeface="Calibri"/>
                <a:cs typeface="Calibri"/>
              </a:rPr>
              <a:t>B</a:t>
            </a:r>
            <a:r>
              <a:rPr sz="2018" spc="30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2018" spc="324" dirty="0">
                <a:solidFill>
                  <a:srgbClr val="212121"/>
                </a:solidFill>
                <a:latin typeface="Calibri"/>
                <a:cs typeface="Calibri"/>
              </a:rPr>
              <a:t>n</a:t>
            </a:r>
            <a:r>
              <a:rPr sz="2018" spc="146" dirty="0">
                <a:solidFill>
                  <a:srgbClr val="212121"/>
                </a:solidFill>
                <a:latin typeface="Calibri"/>
                <a:cs typeface="Calibri"/>
              </a:rPr>
              <a:t>k</a:t>
            </a:r>
            <a:endParaRPr sz="2018">
              <a:latin typeface="Calibri"/>
              <a:cs typeface="Calibri"/>
            </a:endParaRPr>
          </a:p>
          <a:p>
            <a:pPr marL="627423">
              <a:spcBef>
                <a:spcPts val="433"/>
              </a:spcBef>
            </a:pPr>
            <a:r>
              <a:rPr sz="1324" b="1" spc="40" dirty="0">
                <a:latin typeface="Palatino Linotype"/>
                <a:cs typeface="Palatino Linotype"/>
              </a:rPr>
              <a:t>Folder</a:t>
            </a:r>
            <a:r>
              <a:rPr sz="1324" b="1" spc="7" dirty="0">
                <a:latin typeface="Palatino Linotype"/>
                <a:cs typeface="Palatino Linotype"/>
              </a:rPr>
              <a:t> </a:t>
            </a:r>
            <a:r>
              <a:rPr sz="1324" b="1" spc="63" dirty="0">
                <a:latin typeface="Palatino Linotype"/>
                <a:cs typeface="Palatino Linotype"/>
              </a:rPr>
              <a:t>Content</a:t>
            </a:r>
            <a:endParaRPr sz="1324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5843" y="2930128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8" name="object 8"/>
          <p:cNvSpPr/>
          <p:nvPr/>
        </p:nvSpPr>
        <p:spPr>
          <a:xfrm>
            <a:off x="2595843" y="3106621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9" name="object 9"/>
          <p:cNvSpPr/>
          <p:nvPr/>
        </p:nvSpPr>
        <p:spPr>
          <a:xfrm>
            <a:off x="2595843" y="3283113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0" name="object 10"/>
          <p:cNvSpPr/>
          <p:nvPr/>
        </p:nvSpPr>
        <p:spPr>
          <a:xfrm>
            <a:off x="2595843" y="3459606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1" name="object 11"/>
          <p:cNvSpPr/>
          <p:nvPr/>
        </p:nvSpPr>
        <p:spPr>
          <a:xfrm>
            <a:off x="2595843" y="3636099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2" name="object 12"/>
          <p:cNvSpPr/>
          <p:nvPr/>
        </p:nvSpPr>
        <p:spPr>
          <a:xfrm>
            <a:off x="2595843" y="3812591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3" name="object 13"/>
          <p:cNvSpPr txBox="1"/>
          <p:nvPr/>
        </p:nvSpPr>
        <p:spPr>
          <a:xfrm>
            <a:off x="2438960" y="2297696"/>
            <a:ext cx="2137662" cy="1784550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375697" marR="340816" indent="458485">
              <a:lnSpc>
                <a:spcPct val="116700"/>
              </a:lnSpc>
              <a:spcBef>
                <a:spcPts val="66"/>
              </a:spcBef>
            </a:pPr>
            <a:r>
              <a:rPr sz="993" dirty="0">
                <a:latin typeface="Arial"/>
                <a:cs typeface="Arial"/>
              </a:rPr>
              <a:t>Left Side  BUSINESS</a:t>
            </a:r>
            <a:r>
              <a:rPr sz="993" spc="-66" dirty="0">
                <a:latin typeface="Arial"/>
                <a:cs typeface="Arial"/>
              </a:rPr>
              <a:t> </a:t>
            </a:r>
            <a:r>
              <a:rPr sz="993" dirty="0">
                <a:latin typeface="Arial"/>
                <a:cs typeface="Arial"/>
              </a:rPr>
              <a:t>FINANCIALS</a:t>
            </a:r>
            <a:endParaRPr sz="993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357">
              <a:latin typeface="Arial"/>
              <a:cs typeface="Arial"/>
            </a:endParaRPr>
          </a:p>
          <a:p>
            <a:pPr marL="629944"/>
            <a:r>
              <a:rPr sz="993" dirty="0">
                <a:latin typeface="Arial"/>
                <a:cs typeface="Arial"/>
              </a:rPr>
              <a:t>2020 TAX</a:t>
            </a:r>
            <a:r>
              <a:rPr sz="993" spc="-66" dirty="0">
                <a:latin typeface="Arial"/>
                <a:cs typeface="Arial"/>
              </a:rPr>
              <a:t> </a:t>
            </a:r>
            <a:r>
              <a:rPr sz="993" dirty="0">
                <a:latin typeface="Arial"/>
                <a:cs typeface="Arial"/>
              </a:rPr>
              <a:t>RETURN</a:t>
            </a:r>
            <a:endParaRPr sz="993">
              <a:latin typeface="Arial"/>
              <a:cs typeface="Arial"/>
            </a:endParaRPr>
          </a:p>
          <a:p>
            <a:pPr marL="318124" marR="69340" indent="311399">
              <a:lnSpc>
                <a:spcPct val="116700"/>
              </a:lnSpc>
            </a:pPr>
            <a:r>
              <a:rPr sz="993" dirty="0">
                <a:latin typeface="Arial"/>
                <a:cs typeface="Arial"/>
              </a:rPr>
              <a:t>2019 TAX RETURN  LAST 3 BANK STATEMENTS  INCOME STATEMENT/P&amp;L  BUSINESS CREDIT</a:t>
            </a:r>
            <a:r>
              <a:rPr sz="993" spc="-66" dirty="0">
                <a:latin typeface="Arial"/>
                <a:cs typeface="Arial"/>
              </a:rPr>
              <a:t> </a:t>
            </a:r>
            <a:r>
              <a:rPr sz="993" dirty="0">
                <a:latin typeface="Arial"/>
                <a:cs typeface="Arial"/>
              </a:rPr>
              <a:t>LETTERS</a:t>
            </a:r>
            <a:endParaRPr sz="993">
              <a:latin typeface="Arial"/>
              <a:cs typeface="Arial"/>
            </a:endParaRPr>
          </a:p>
          <a:p>
            <a:pPr marL="183226" marR="148345" indent="316863">
              <a:lnSpc>
                <a:spcPct val="116700"/>
              </a:lnSpc>
            </a:pPr>
            <a:r>
              <a:rPr sz="993" dirty="0">
                <a:latin typeface="Arial"/>
                <a:cs typeface="Arial"/>
              </a:rPr>
              <a:t>REFERENCE LETTERS  COVER SHEET OF YOUR</a:t>
            </a:r>
            <a:r>
              <a:rPr sz="993" spc="-66" dirty="0">
                <a:latin typeface="Arial"/>
                <a:cs typeface="Arial"/>
              </a:rPr>
              <a:t> </a:t>
            </a:r>
            <a:r>
              <a:rPr sz="993" dirty="0">
                <a:latin typeface="Arial"/>
                <a:cs typeface="Arial"/>
              </a:rPr>
              <a:t>ASK</a:t>
            </a:r>
            <a:endParaRPr sz="993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17522" y="2245708"/>
            <a:ext cx="2109087" cy="2234732"/>
          </a:xfrm>
          <a:custGeom>
            <a:avLst/>
            <a:gdLst/>
            <a:ahLst/>
            <a:cxnLst/>
            <a:rect l="l" t="t" r="r" b="b"/>
            <a:pathLst>
              <a:path w="3187065" h="3376929">
                <a:moveTo>
                  <a:pt x="0" y="0"/>
                </a:moveTo>
                <a:lnTo>
                  <a:pt x="3186728" y="0"/>
                </a:lnTo>
                <a:lnTo>
                  <a:pt x="3186728" y="3376514"/>
                </a:lnTo>
                <a:lnTo>
                  <a:pt x="0" y="337651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5" name="object 15"/>
          <p:cNvSpPr/>
          <p:nvPr/>
        </p:nvSpPr>
        <p:spPr>
          <a:xfrm>
            <a:off x="5158565" y="2949948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6" name="object 16"/>
          <p:cNvSpPr/>
          <p:nvPr/>
        </p:nvSpPr>
        <p:spPr>
          <a:xfrm>
            <a:off x="5158565" y="3126441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7" name="object 17"/>
          <p:cNvSpPr/>
          <p:nvPr/>
        </p:nvSpPr>
        <p:spPr>
          <a:xfrm>
            <a:off x="5158565" y="3302934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8" name="object 18"/>
          <p:cNvSpPr/>
          <p:nvPr/>
        </p:nvSpPr>
        <p:spPr>
          <a:xfrm>
            <a:off x="5158565" y="3479426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9" name="object 19"/>
          <p:cNvSpPr/>
          <p:nvPr/>
        </p:nvSpPr>
        <p:spPr>
          <a:xfrm>
            <a:off x="5158565" y="3655919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0" name="object 20"/>
          <p:cNvSpPr/>
          <p:nvPr/>
        </p:nvSpPr>
        <p:spPr>
          <a:xfrm>
            <a:off x="5158565" y="3832411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1" name="object 21"/>
          <p:cNvSpPr/>
          <p:nvPr/>
        </p:nvSpPr>
        <p:spPr>
          <a:xfrm>
            <a:off x="5158565" y="4008904"/>
            <a:ext cx="37820" cy="3782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2" name="object 22"/>
          <p:cNvSpPr txBox="1"/>
          <p:nvPr/>
        </p:nvSpPr>
        <p:spPr>
          <a:xfrm>
            <a:off x="5017522" y="2322629"/>
            <a:ext cx="2109087" cy="1957161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392087" marR="247103" indent="459326">
              <a:lnSpc>
                <a:spcPct val="114999"/>
              </a:lnSpc>
              <a:spcBef>
                <a:spcPts val="66"/>
              </a:spcBef>
            </a:pPr>
            <a:r>
              <a:rPr sz="993" dirty="0">
                <a:latin typeface="Arial"/>
                <a:cs typeface="Arial"/>
              </a:rPr>
              <a:t>Right Side  PERSONAL</a:t>
            </a:r>
            <a:r>
              <a:rPr sz="993" spc="-66" dirty="0">
                <a:latin typeface="Arial"/>
                <a:cs typeface="Arial"/>
              </a:rPr>
              <a:t> </a:t>
            </a:r>
            <a:r>
              <a:rPr sz="993" dirty="0">
                <a:latin typeface="Arial"/>
                <a:cs typeface="Arial"/>
              </a:rPr>
              <a:t>FINANCIALS</a:t>
            </a:r>
            <a:endParaRPr sz="993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357">
              <a:latin typeface="Arial"/>
              <a:cs typeface="Arial"/>
            </a:endParaRPr>
          </a:p>
          <a:p>
            <a:pPr marL="670708"/>
            <a:r>
              <a:rPr sz="993" dirty="0">
                <a:latin typeface="Arial"/>
                <a:cs typeface="Arial"/>
              </a:rPr>
              <a:t>2020 TAX</a:t>
            </a:r>
            <a:r>
              <a:rPr sz="993" spc="-13" dirty="0">
                <a:latin typeface="Arial"/>
                <a:cs typeface="Arial"/>
              </a:rPr>
              <a:t> </a:t>
            </a:r>
            <a:r>
              <a:rPr sz="993" dirty="0">
                <a:latin typeface="Arial"/>
                <a:cs typeface="Arial"/>
              </a:rPr>
              <a:t>RETURN</a:t>
            </a:r>
            <a:endParaRPr sz="993">
              <a:latin typeface="Arial"/>
              <a:cs typeface="Arial"/>
            </a:endParaRPr>
          </a:p>
          <a:p>
            <a:pPr marL="383682" marR="24374" indent="287026">
              <a:lnSpc>
                <a:spcPct val="116700"/>
              </a:lnSpc>
            </a:pPr>
            <a:r>
              <a:rPr sz="993" dirty="0">
                <a:latin typeface="Arial"/>
                <a:cs typeface="Arial"/>
              </a:rPr>
              <a:t>2019 TAX RETURN  LAST 3 BANK STATEMENTS  3 BUREAU CREDIT</a:t>
            </a:r>
            <a:r>
              <a:rPr sz="993" spc="-66" dirty="0">
                <a:latin typeface="Arial"/>
                <a:cs typeface="Arial"/>
              </a:rPr>
              <a:t> </a:t>
            </a:r>
            <a:r>
              <a:rPr sz="993" dirty="0">
                <a:latin typeface="Arial"/>
                <a:cs typeface="Arial"/>
              </a:rPr>
              <a:t>REPORT</a:t>
            </a:r>
            <a:endParaRPr sz="993">
              <a:latin typeface="Arial"/>
              <a:cs typeface="Arial"/>
            </a:endParaRPr>
          </a:p>
          <a:p>
            <a:pPr marL="541273" marR="181965" indent="420243">
              <a:lnSpc>
                <a:spcPct val="116700"/>
              </a:lnSpc>
            </a:pPr>
            <a:r>
              <a:rPr sz="993" dirty="0">
                <a:latin typeface="Arial"/>
                <a:cs typeface="Arial"/>
              </a:rPr>
              <a:t>RESUME  REFERENCE</a:t>
            </a:r>
            <a:r>
              <a:rPr sz="993" spc="-66" dirty="0">
                <a:latin typeface="Arial"/>
                <a:cs typeface="Arial"/>
              </a:rPr>
              <a:t> </a:t>
            </a:r>
            <a:r>
              <a:rPr sz="993" dirty="0">
                <a:latin typeface="Arial"/>
                <a:cs typeface="Arial"/>
              </a:rPr>
              <a:t>LETTERS</a:t>
            </a:r>
            <a:endParaRPr sz="993">
              <a:latin typeface="Arial"/>
              <a:cs typeface="Arial"/>
            </a:endParaRPr>
          </a:p>
          <a:p>
            <a:pPr marL="759799" marR="353845" indent="-47067">
              <a:lnSpc>
                <a:spcPct val="116700"/>
              </a:lnSpc>
            </a:pPr>
            <a:r>
              <a:rPr sz="993" dirty="0">
                <a:latin typeface="Arial"/>
                <a:cs typeface="Arial"/>
              </a:rPr>
              <a:t>BUSINESS</a:t>
            </a:r>
            <a:r>
              <a:rPr sz="993" spc="-66" dirty="0">
                <a:latin typeface="Arial"/>
                <a:cs typeface="Arial"/>
              </a:rPr>
              <a:t> </a:t>
            </a:r>
            <a:r>
              <a:rPr sz="993" dirty="0">
                <a:latin typeface="Arial"/>
                <a:cs typeface="Arial"/>
              </a:rPr>
              <a:t>DOCS  COVER</a:t>
            </a:r>
            <a:r>
              <a:rPr sz="993" spc="-20" dirty="0">
                <a:latin typeface="Arial"/>
                <a:cs typeface="Arial"/>
              </a:rPr>
              <a:t> </a:t>
            </a:r>
            <a:r>
              <a:rPr sz="993" dirty="0">
                <a:latin typeface="Arial"/>
                <a:cs typeface="Arial"/>
              </a:rPr>
              <a:t>SHEET</a:t>
            </a:r>
            <a:endParaRPr sz="99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902843"/>
            <a:ext cx="6656294" cy="4242127"/>
          </a:xfrm>
          <a:custGeom>
            <a:avLst/>
            <a:gdLst/>
            <a:ahLst/>
            <a:cxnLst/>
            <a:rect l="l" t="t" r="r" b="b"/>
            <a:pathLst>
              <a:path w="10058400" h="6410325">
                <a:moveTo>
                  <a:pt x="0" y="0"/>
                </a:moveTo>
                <a:lnTo>
                  <a:pt x="10058399" y="0"/>
                </a:lnTo>
                <a:lnTo>
                  <a:pt x="10058399" y="6410324"/>
                </a:lnTo>
                <a:lnTo>
                  <a:pt x="0" y="64103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4740" y="862022"/>
            <a:ext cx="1994787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8405">
              <a:spcBef>
                <a:spcPts val="73"/>
              </a:spcBef>
            </a:pPr>
            <a:r>
              <a:rPr spc="-96" dirty="0"/>
              <a:t>CAPITAL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6123" y="1746321"/>
            <a:ext cx="6153290" cy="2359130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1107" marR="54632" indent="-21432" algn="just">
              <a:lnSpc>
                <a:spcPct val="116500"/>
              </a:lnSpc>
              <a:spcBef>
                <a:spcPts val="66"/>
              </a:spcBef>
            </a:pPr>
            <a:r>
              <a:rPr sz="1092" spc="126" dirty="0">
                <a:latin typeface="Calibri"/>
                <a:cs typeface="Calibri"/>
              </a:rPr>
              <a:t>Capital </a:t>
            </a:r>
            <a:r>
              <a:rPr sz="1092" spc="96" dirty="0">
                <a:latin typeface="Calibri"/>
                <a:cs typeface="Calibri"/>
              </a:rPr>
              <a:t>is </a:t>
            </a:r>
            <a:r>
              <a:rPr sz="1092" spc="83" dirty="0">
                <a:latin typeface="Calibri"/>
                <a:cs typeface="Calibri"/>
              </a:rPr>
              <a:t>a </a:t>
            </a:r>
            <a:r>
              <a:rPr sz="1092" spc="142" dirty="0">
                <a:latin typeface="Calibri"/>
                <a:cs typeface="Calibri"/>
              </a:rPr>
              <a:t>broad </a:t>
            </a:r>
            <a:r>
              <a:rPr sz="1092" spc="129" dirty="0">
                <a:latin typeface="Calibri"/>
                <a:cs typeface="Calibri"/>
              </a:rPr>
              <a:t>term </a:t>
            </a:r>
            <a:r>
              <a:rPr sz="1092" spc="109" dirty="0">
                <a:latin typeface="Calibri"/>
                <a:cs typeface="Calibri"/>
              </a:rPr>
              <a:t>that </a:t>
            </a:r>
            <a:r>
              <a:rPr sz="1092" spc="129" dirty="0">
                <a:latin typeface="Calibri"/>
                <a:cs typeface="Calibri"/>
              </a:rPr>
              <a:t>can </a:t>
            </a:r>
            <a:r>
              <a:rPr sz="1092" spc="135" dirty="0">
                <a:latin typeface="Calibri"/>
                <a:cs typeface="Calibri"/>
              </a:rPr>
              <a:t>describe anything </a:t>
            </a:r>
            <a:r>
              <a:rPr sz="1092" spc="109" dirty="0">
                <a:latin typeface="Calibri"/>
                <a:cs typeface="Calibri"/>
              </a:rPr>
              <a:t>that </a:t>
            </a:r>
            <a:r>
              <a:rPr sz="1092" spc="135" dirty="0">
                <a:latin typeface="Calibri"/>
                <a:cs typeface="Calibri"/>
              </a:rPr>
              <a:t>confers </a:t>
            </a:r>
            <a:r>
              <a:rPr sz="1092" spc="126" dirty="0">
                <a:latin typeface="Calibri"/>
                <a:cs typeface="Calibri"/>
              </a:rPr>
              <a:t>value </a:t>
            </a:r>
            <a:r>
              <a:rPr sz="1092" spc="109" dirty="0">
                <a:latin typeface="Calibri"/>
                <a:cs typeface="Calibri"/>
              </a:rPr>
              <a:t>or </a:t>
            </a:r>
            <a:r>
              <a:rPr sz="1092" spc="122" dirty="0">
                <a:latin typeface="Calibri"/>
                <a:cs typeface="Calibri"/>
              </a:rPr>
              <a:t>benefit </a:t>
            </a:r>
            <a:r>
              <a:rPr sz="1092" spc="86" dirty="0">
                <a:latin typeface="Calibri"/>
                <a:cs typeface="Calibri"/>
              </a:rPr>
              <a:t>to  </a:t>
            </a:r>
            <a:r>
              <a:rPr sz="1092" spc="96" dirty="0">
                <a:latin typeface="Calibri"/>
                <a:cs typeface="Calibri"/>
              </a:rPr>
              <a:t>its </a:t>
            </a:r>
            <a:r>
              <a:rPr sz="1092" spc="129" dirty="0">
                <a:latin typeface="Calibri"/>
                <a:cs typeface="Calibri"/>
              </a:rPr>
              <a:t>owners, </a:t>
            </a:r>
            <a:r>
              <a:rPr sz="1092" spc="142" dirty="0">
                <a:latin typeface="Calibri"/>
                <a:cs typeface="Calibri"/>
              </a:rPr>
              <a:t>such </a:t>
            </a:r>
            <a:r>
              <a:rPr sz="1092" spc="126" dirty="0">
                <a:latin typeface="Calibri"/>
                <a:cs typeface="Calibri"/>
              </a:rPr>
              <a:t>as </a:t>
            </a:r>
            <a:r>
              <a:rPr sz="1092" spc="83" dirty="0">
                <a:latin typeface="Calibri"/>
                <a:cs typeface="Calibri"/>
              </a:rPr>
              <a:t>a </a:t>
            </a:r>
            <a:r>
              <a:rPr sz="1092" spc="119" dirty="0">
                <a:latin typeface="Calibri"/>
                <a:cs typeface="Calibri"/>
              </a:rPr>
              <a:t>factory </a:t>
            </a:r>
            <a:r>
              <a:rPr sz="1092" spc="139" dirty="0">
                <a:latin typeface="Calibri"/>
                <a:cs typeface="Calibri"/>
              </a:rPr>
              <a:t>and </a:t>
            </a:r>
            <a:r>
              <a:rPr sz="1092" spc="96" dirty="0">
                <a:latin typeface="Calibri"/>
                <a:cs typeface="Calibri"/>
              </a:rPr>
              <a:t>its </a:t>
            </a:r>
            <a:r>
              <a:rPr sz="1092" spc="135" dirty="0">
                <a:latin typeface="Calibri"/>
                <a:cs typeface="Calibri"/>
              </a:rPr>
              <a:t>machinery, </a:t>
            </a:r>
            <a:r>
              <a:rPr sz="1092" spc="119" dirty="0">
                <a:latin typeface="Calibri"/>
                <a:cs typeface="Calibri"/>
              </a:rPr>
              <a:t>intellectual </a:t>
            </a:r>
            <a:r>
              <a:rPr sz="1092" spc="132" dirty="0">
                <a:latin typeface="Calibri"/>
                <a:cs typeface="Calibri"/>
              </a:rPr>
              <a:t>property </a:t>
            </a:r>
            <a:r>
              <a:rPr sz="1092" spc="103" dirty="0">
                <a:latin typeface="Calibri"/>
                <a:cs typeface="Calibri"/>
              </a:rPr>
              <a:t>like </a:t>
            </a:r>
            <a:r>
              <a:rPr sz="1092" spc="122" dirty="0">
                <a:latin typeface="Calibri"/>
                <a:cs typeface="Calibri"/>
              </a:rPr>
              <a:t>patents,  </a:t>
            </a:r>
            <a:r>
              <a:rPr sz="1092" spc="109" dirty="0">
                <a:latin typeface="Calibri"/>
                <a:cs typeface="Calibri"/>
              </a:rPr>
              <a:t>or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09" dirty="0">
                <a:latin typeface="Calibri"/>
                <a:cs typeface="Calibri"/>
              </a:rPr>
              <a:t>the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financial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assets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96" dirty="0">
                <a:latin typeface="Calibri"/>
                <a:cs typeface="Calibri"/>
              </a:rPr>
              <a:t>of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83" dirty="0">
                <a:latin typeface="Calibri"/>
                <a:cs typeface="Calibri"/>
              </a:rPr>
              <a:t>a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49" dirty="0">
                <a:latin typeface="Calibri"/>
                <a:cs typeface="Calibri"/>
              </a:rPr>
              <a:t>business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09" dirty="0">
                <a:latin typeface="Calibri"/>
                <a:cs typeface="Calibri"/>
              </a:rPr>
              <a:t>or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an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individual.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09" dirty="0">
                <a:latin typeface="Calibri"/>
                <a:cs typeface="Calibri"/>
              </a:rPr>
              <a:t>While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49" dirty="0">
                <a:latin typeface="Calibri"/>
                <a:cs typeface="Calibri"/>
              </a:rPr>
              <a:t>money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06" dirty="0">
                <a:latin typeface="Calibri"/>
                <a:cs typeface="Calibri"/>
              </a:rPr>
              <a:t>itself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42" dirty="0">
                <a:latin typeface="Calibri"/>
                <a:cs typeface="Calibri"/>
              </a:rPr>
              <a:t>may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be</a:t>
            </a:r>
            <a:endParaRPr sz="1092">
              <a:latin typeface="Calibri"/>
              <a:cs typeface="Calibri"/>
            </a:endParaRPr>
          </a:p>
          <a:p>
            <a:pPr marL="1332170" marR="32359" indent="-1295189" algn="just">
              <a:lnSpc>
                <a:spcPct val="116500"/>
              </a:lnSpc>
            </a:pPr>
            <a:r>
              <a:rPr sz="1092" spc="139" dirty="0">
                <a:latin typeface="Calibri"/>
                <a:cs typeface="Calibri"/>
              </a:rPr>
              <a:t>construed </a:t>
            </a:r>
            <a:r>
              <a:rPr sz="1092" spc="126" dirty="0">
                <a:latin typeface="Calibri"/>
                <a:cs typeface="Calibri"/>
              </a:rPr>
              <a:t>as </a:t>
            </a:r>
            <a:r>
              <a:rPr sz="1092" spc="119" dirty="0">
                <a:latin typeface="Calibri"/>
                <a:cs typeface="Calibri"/>
              </a:rPr>
              <a:t>capital </a:t>
            </a:r>
            <a:r>
              <a:rPr sz="1092" spc="86" dirty="0">
                <a:latin typeface="Calibri"/>
                <a:cs typeface="Calibri"/>
              </a:rPr>
              <a:t>is, </a:t>
            </a:r>
            <a:r>
              <a:rPr sz="1092" spc="119" dirty="0">
                <a:latin typeface="Calibri"/>
                <a:cs typeface="Calibri"/>
              </a:rPr>
              <a:t>capital </a:t>
            </a:r>
            <a:r>
              <a:rPr sz="1092" spc="96" dirty="0">
                <a:latin typeface="Calibri"/>
                <a:cs typeface="Calibri"/>
              </a:rPr>
              <a:t>is </a:t>
            </a:r>
            <a:r>
              <a:rPr sz="1092" spc="146" dirty="0">
                <a:latin typeface="Calibri"/>
                <a:cs typeface="Calibri"/>
              </a:rPr>
              <a:t>more </a:t>
            </a:r>
            <a:r>
              <a:rPr sz="1092" spc="119" dirty="0">
                <a:latin typeface="Calibri"/>
                <a:cs typeface="Calibri"/>
              </a:rPr>
              <a:t>often </a:t>
            </a:r>
            <a:r>
              <a:rPr sz="1092" spc="135" dirty="0">
                <a:latin typeface="Calibri"/>
                <a:cs typeface="Calibri"/>
              </a:rPr>
              <a:t>associated </a:t>
            </a:r>
            <a:r>
              <a:rPr sz="1092" spc="106" dirty="0">
                <a:latin typeface="Calibri"/>
                <a:cs typeface="Calibri"/>
              </a:rPr>
              <a:t>with </a:t>
            </a:r>
            <a:r>
              <a:rPr sz="1092" spc="139" dirty="0">
                <a:latin typeface="Calibri"/>
                <a:cs typeface="Calibri"/>
              </a:rPr>
              <a:t>cash </a:t>
            </a:r>
            <a:r>
              <a:rPr sz="1092" spc="109" dirty="0">
                <a:latin typeface="Calibri"/>
                <a:cs typeface="Calibri"/>
              </a:rPr>
              <a:t>that </a:t>
            </a:r>
            <a:r>
              <a:rPr sz="1092" spc="96" dirty="0">
                <a:latin typeface="Calibri"/>
                <a:cs typeface="Calibri"/>
              </a:rPr>
              <a:t>is </a:t>
            </a:r>
            <a:r>
              <a:rPr sz="1092" spc="132" dirty="0">
                <a:latin typeface="Calibri"/>
                <a:cs typeface="Calibri"/>
              </a:rPr>
              <a:t>being </a:t>
            </a:r>
            <a:r>
              <a:rPr sz="1092" spc="119" dirty="0">
                <a:latin typeface="Calibri"/>
                <a:cs typeface="Calibri"/>
              </a:rPr>
              <a:t>put  </a:t>
            </a:r>
            <a:r>
              <a:rPr sz="1092" spc="86" dirty="0">
                <a:latin typeface="Calibri"/>
                <a:cs typeface="Calibri"/>
              </a:rPr>
              <a:t>to </a:t>
            </a:r>
            <a:r>
              <a:rPr sz="1092" spc="129" dirty="0">
                <a:latin typeface="Calibri"/>
                <a:cs typeface="Calibri"/>
              </a:rPr>
              <a:t>work </a:t>
            </a:r>
            <a:r>
              <a:rPr sz="1092" spc="109" dirty="0">
                <a:latin typeface="Calibri"/>
                <a:cs typeface="Calibri"/>
              </a:rPr>
              <a:t>for </a:t>
            </a:r>
            <a:r>
              <a:rPr sz="1092" spc="132" dirty="0">
                <a:latin typeface="Calibri"/>
                <a:cs typeface="Calibri"/>
              </a:rPr>
              <a:t>productive </a:t>
            </a:r>
            <a:r>
              <a:rPr sz="1092" spc="109" dirty="0">
                <a:latin typeface="Calibri"/>
                <a:cs typeface="Calibri"/>
              </a:rPr>
              <a:t>or </a:t>
            </a:r>
            <a:r>
              <a:rPr sz="1092" spc="135" dirty="0">
                <a:latin typeface="Calibri"/>
                <a:cs typeface="Calibri"/>
              </a:rPr>
              <a:t>investment</a:t>
            </a:r>
            <a:r>
              <a:rPr sz="1092" spc="225" dirty="0">
                <a:latin typeface="Calibri"/>
                <a:cs typeface="Calibri"/>
              </a:rPr>
              <a:t> </a:t>
            </a:r>
            <a:r>
              <a:rPr sz="1092" spc="142" dirty="0">
                <a:latin typeface="Calibri"/>
                <a:cs typeface="Calibri"/>
              </a:rPr>
              <a:t>purposes.</a:t>
            </a:r>
            <a:endParaRPr sz="1092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1423">
              <a:latin typeface="Calibri"/>
              <a:cs typeface="Calibri"/>
            </a:endParaRPr>
          </a:p>
          <a:p>
            <a:pPr algn="ctr">
              <a:spcBef>
                <a:spcPts val="3"/>
              </a:spcBef>
            </a:pPr>
            <a:r>
              <a:rPr sz="1092" spc="99" dirty="0">
                <a:latin typeface="Calibri"/>
                <a:cs typeface="Calibri"/>
              </a:rPr>
              <a:t>In </a:t>
            </a:r>
            <a:r>
              <a:rPr sz="1092" spc="126" dirty="0">
                <a:latin typeface="Calibri"/>
                <a:cs typeface="Calibri"/>
              </a:rPr>
              <a:t>general, </a:t>
            </a:r>
            <a:r>
              <a:rPr sz="1092" spc="119" dirty="0">
                <a:latin typeface="Calibri"/>
                <a:cs typeface="Calibri"/>
              </a:rPr>
              <a:t>capital </a:t>
            </a:r>
            <a:r>
              <a:rPr sz="1092" spc="96" dirty="0">
                <a:latin typeface="Calibri"/>
                <a:cs typeface="Calibri"/>
              </a:rPr>
              <a:t>is </a:t>
            </a:r>
            <a:r>
              <a:rPr sz="1092" spc="83" dirty="0">
                <a:latin typeface="Calibri"/>
                <a:cs typeface="Calibri"/>
              </a:rPr>
              <a:t>a </a:t>
            </a:r>
            <a:r>
              <a:rPr sz="1092" spc="109" dirty="0">
                <a:latin typeface="Calibri"/>
                <a:cs typeface="Calibri"/>
              </a:rPr>
              <a:t>critical </a:t>
            </a:r>
            <a:r>
              <a:rPr sz="1092" spc="149" dirty="0">
                <a:latin typeface="Calibri"/>
                <a:cs typeface="Calibri"/>
              </a:rPr>
              <a:t>component </a:t>
            </a:r>
            <a:r>
              <a:rPr sz="1092" spc="96" dirty="0">
                <a:latin typeface="Calibri"/>
                <a:cs typeface="Calibri"/>
              </a:rPr>
              <a:t>of </a:t>
            </a:r>
            <a:r>
              <a:rPr sz="1092" spc="142" dirty="0">
                <a:latin typeface="Calibri"/>
                <a:cs typeface="Calibri"/>
              </a:rPr>
              <a:t>running </a:t>
            </a:r>
            <a:r>
              <a:rPr sz="1092" spc="83" dirty="0">
                <a:latin typeface="Calibri"/>
                <a:cs typeface="Calibri"/>
              </a:rPr>
              <a:t>a </a:t>
            </a:r>
            <a:r>
              <a:rPr sz="1092" spc="149" dirty="0">
                <a:latin typeface="Calibri"/>
                <a:cs typeface="Calibri"/>
              </a:rPr>
              <a:t>business </a:t>
            </a:r>
            <a:r>
              <a:rPr sz="1092" spc="135" dirty="0">
                <a:latin typeface="Calibri"/>
                <a:cs typeface="Calibri"/>
              </a:rPr>
              <a:t>from </a:t>
            </a:r>
            <a:r>
              <a:rPr sz="1092" spc="126" dirty="0">
                <a:latin typeface="Calibri"/>
                <a:cs typeface="Calibri"/>
              </a:rPr>
              <a:t>day </a:t>
            </a:r>
            <a:r>
              <a:rPr sz="1092" spc="86" dirty="0">
                <a:latin typeface="Calibri"/>
                <a:cs typeface="Calibri"/>
              </a:rPr>
              <a:t>to</a:t>
            </a:r>
            <a:r>
              <a:rPr sz="1092" spc="149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day</a:t>
            </a:r>
            <a:endParaRPr sz="1092">
              <a:latin typeface="Calibri"/>
              <a:cs typeface="Calibri"/>
            </a:endParaRPr>
          </a:p>
          <a:p>
            <a:pPr marL="8405" marR="3362" algn="ctr">
              <a:lnSpc>
                <a:spcPct val="116500"/>
              </a:lnSpc>
            </a:pPr>
            <a:r>
              <a:rPr sz="1092" spc="139" dirty="0">
                <a:latin typeface="Calibri"/>
                <a:cs typeface="Calibri"/>
              </a:rPr>
              <a:t>and </a:t>
            </a:r>
            <a:r>
              <a:rPr sz="1092" spc="132" dirty="0">
                <a:latin typeface="Calibri"/>
                <a:cs typeface="Calibri"/>
              </a:rPr>
              <a:t>financing </a:t>
            </a:r>
            <a:r>
              <a:rPr sz="1092" spc="96" dirty="0">
                <a:latin typeface="Calibri"/>
                <a:cs typeface="Calibri"/>
              </a:rPr>
              <a:t>its </a:t>
            </a:r>
            <a:r>
              <a:rPr sz="1092" spc="126" dirty="0">
                <a:latin typeface="Calibri"/>
                <a:cs typeface="Calibri"/>
              </a:rPr>
              <a:t>future growth. </a:t>
            </a:r>
            <a:r>
              <a:rPr sz="1092" spc="149" dirty="0">
                <a:latin typeface="Calibri"/>
                <a:cs typeface="Calibri"/>
              </a:rPr>
              <a:t>Business </a:t>
            </a:r>
            <a:r>
              <a:rPr sz="1092" spc="119" dirty="0">
                <a:latin typeface="Calibri"/>
                <a:cs typeface="Calibri"/>
              </a:rPr>
              <a:t>capital </a:t>
            </a:r>
            <a:r>
              <a:rPr sz="1092" spc="142" dirty="0">
                <a:latin typeface="Calibri"/>
                <a:cs typeface="Calibri"/>
              </a:rPr>
              <a:t>may </a:t>
            </a:r>
            <a:r>
              <a:rPr sz="1092" spc="126" dirty="0">
                <a:latin typeface="Calibri"/>
                <a:cs typeface="Calibri"/>
              </a:rPr>
              <a:t>derive </a:t>
            </a:r>
            <a:r>
              <a:rPr sz="1092" spc="135" dirty="0">
                <a:latin typeface="Calibri"/>
                <a:cs typeface="Calibri"/>
              </a:rPr>
              <a:t>from </a:t>
            </a:r>
            <a:r>
              <a:rPr sz="1092" spc="109" dirty="0">
                <a:latin typeface="Calibri"/>
                <a:cs typeface="Calibri"/>
              </a:rPr>
              <a:t>the </a:t>
            </a:r>
            <a:r>
              <a:rPr sz="1092" spc="139" dirty="0">
                <a:latin typeface="Calibri"/>
                <a:cs typeface="Calibri"/>
              </a:rPr>
              <a:t>operations </a:t>
            </a:r>
            <a:r>
              <a:rPr sz="1092" spc="96" dirty="0">
                <a:latin typeface="Calibri"/>
                <a:cs typeface="Calibri"/>
              </a:rPr>
              <a:t>of  </a:t>
            </a:r>
            <a:r>
              <a:rPr sz="1092" spc="109" dirty="0">
                <a:latin typeface="Calibri"/>
                <a:cs typeface="Calibri"/>
              </a:rPr>
              <a:t>the</a:t>
            </a:r>
            <a:r>
              <a:rPr sz="1092" spc="185" dirty="0">
                <a:latin typeface="Calibri"/>
                <a:cs typeface="Calibri"/>
              </a:rPr>
              <a:t> </a:t>
            </a:r>
            <a:r>
              <a:rPr sz="1092" spc="149" dirty="0">
                <a:latin typeface="Calibri"/>
                <a:cs typeface="Calibri"/>
              </a:rPr>
              <a:t>business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09" dirty="0">
                <a:latin typeface="Calibri"/>
                <a:cs typeface="Calibri"/>
              </a:rPr>
              <a:t>or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be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32" dirty="0">
                <a:latin typeface="Calibri"/>
                <a:cs typeface="Calibri"/>
              </a:rPr>
              <a:t>raised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from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debt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09" dirty="0">
                <a:latin typeface="Calibri"/>
                <a:cs typeface="Calibri"/>
              </a:rPr>
              <a:t>or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22" dirty="0">
                <a:latin typeface="Calibri"/>
                <a:cs typeface="Calibri"/>
              </a:rPr>
              <a:t>equity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29" dirty="0">
                <a:latin typeface="Calibri"/>
                <a:cs typeface="Calibri"/>
              </a:rPr>
              <a:t>financing.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29" dirty="0">
                <a:latin typeface="Calibri"/>
                <a:cs typeface="Calibri"/>
              </a:rPr>
              <a:t>When</a:t>
            </a:r>
            <a:r>
              <a:rPr sz="1092" spc="189" dirty="0">
                <a:latin typeface="Calibri"/>
                <a:cs typeface="Calibri"/>
              </a:rPr>
              <a:t> </a:t>
            </a:r>
            <a:r>
              <a:rPr sz="1092" spc="132" dirty="0">
                <a:latin typeface="Calibri"/>
                <a:cs typeface="Calibri"/>
              </a:rPr>
              <a:t>budgeting,</a:t>
            </a:r>
            <a:endParaRPr sz="1092">
              <a:latin typeface="Calibri"/>
              <a:cs typeface="Calibri"/>
            </a:endParaRPr>
          </a:p>
          <a:p>
            <a:pPr marL="149607" marR="144564" algn="ctr">
              <a:lnSpc>
                <a:spcPct val="116500"/>
              </a:lnSpc>
            </a:pPr>
            <a:r>
              <a:rPr sz="1092" spc="149" dirty="0">
                <a:latin typeface="Calibri"/>
                <a:cs typeface="Calibri"/>
              </a:rPr>
              <a:t>businesses </a:t>
            </a:r>
            <a:r>
              <a:rPr sz="1092" spc="96" dirty="0">
                <a:latin typeface="Calibri"/>
                <a:cs typeface="Calibri"/>
              </a:rPr>
              <a:t>of </a:t>
            </a:r>
            <a:r>
              <a:rPr sz="1092" spc="93" dirty="0">
                <a:latin typeface="Calibri"/>
                <a:cs typeface="Calibri"/>
              </a:rPr>
              <a:t>all </a:t>
            </a:r>
            <a:r>
              <a:rPr sz="1092" spc="135" dirty="0">
                <a:latin typeface="Calibri"/>
                <a:cs typeface="Calibri"/>
              </a:rPr>
              <a:t>kinds </a:t>
            </a:r>
            <a:r>
              <a:rPr sz="1092" spc="116" dirty="0">
                <a:latin typeface="Calibri"/>
                <a:cs typeface="Calibri"/>
              </a:rPr>
              <a:t>typically </a:t>
            </a:r>
            <a:r>
              <a:rPr sz="1092" spc="132" dirty="0">
                <a:latin typeface="Calibri"/>
                <a:cs typeface="Calibri"/>
              </a:rPr>
              <a:t>focus </a:t>
            </a:r>
            <a:r>
              <a:rPr sz="1092" spc="126" dirty="0">
                <a:latin typeface="Calibri"/>
                <a:cs typeface="Calibri"/>
              </a:rPr>
              <a:t>on </a:t>
            </a:r>
            <a:r>
              <a:rPr sz="1092" spc="122" dirty="0">
                <a:latin typeface="Calibri"/>
                <a:cs typeface="Calibri"/>
              </a:rPr>
              <a:t>three </a:t>
            </a:r>
            <a:r>
              <a:rPr sz="1092" spc="126" dirty="0">
                <a:latin typeface="Calibri"/>
                <a:cs typeface="Calibri"/>
              </a:rPr>
              <a:t>types </a:t>
            </a:r>
            <a:r>
              <a:rPr sz="1092" spc="96" dirty="0">
                <a:latin typeface="Calibri"/>
                <a:cs typeface="Calibri"/>
              </a:rPr>
              <a:t>of </a:t>
            </a:r>
            <a:r>
              <a:rPr sz="1092" spc="113" dirty="0">
                <a:latin typeface="Calibri"/>
                <a:cs typeface="Calibri"/>
              </a:rPr>
              <a:t>capital: </a:t>
            </a:r>
            <a:r>
              <a:rPr sz="1092" spc="135" dirty="0">
                <a:latin typeface="Calibri"/>
                <a:cs typeface="Calibri"/>
              </a:rPr>
              <a:t>working </a:t>
            </a:r>
            <a:r>
              <a:rPr sz="1092" spc="113" dirty="0">
                <a:latin typeface="Calibri"/>
                <a:cs typeface="Calibri"/>
              </a:rPr>
              <a:t>capital,  </a:t>
            </a:r>
            <a:r>
              <a:rPr sz="1092" spc="122" dirty="0">
                <a:latin typeface="Calibri"/>
                <a:cs typeface="Calibri"/>
              </a:rPr>
              <a:t>equity </a:t>
            </a:r>
            <a:r>
              <a:rPr sz="1092" spc="113" dirty="0">
                <a:latin typeface="Calibri"/>
                <a:cs typeface="Calibri"/>
              </a:rPr>
              <a:t>capital, </a:t>
            </a:r>
            <a:r>
              <a:rPr sz="1092" spc="139" dirty="0">
                <a:latin typeface="Calibri"/>
                <a:cs typeface="Calibri"/>
              </a:rPr>
              <a:t>and </a:t>
            </a:r>
            <a:r>
              <a:rPr sz="1092" spc="126" dirty="0">
                <a:latin typeface="Calibri"/>
                <a:cs typeface="Calibri"/>
              </a:rPr>
              <a:t>debt </a:t>
            </a:r>
            <a:r>
              <a:rPr sz="1092" spc="116" dirty="0">
                <a:latin typeface="Calibri"/>
                <a:cs typeface="Calibri"/>
              </a:rPr>
              <a:t>capital. </a:t>
            </a:r>
            <a:r>
              <a:rPr sz="1092" spc="56" dirty="0">
                <a:latin typeface="Calibri"/>
                <a:cs typeface="Calibri"/>
              </a:rPr>
              <a:t>A </a:t>
            </a:r>
            <a:r>
              <a:rPr sz="1092" spc="149" dirty="0">
                <a:latin typeface="Calibri"/>
                <a:cs typeface="Calibri"/>
              </a:rPr>
              <a:t>business </a:t>
            </a:r>
            <a:r>
              <a:rPr sz="1092" spc="96" dirty="0">
                <a:latin typeface="Calibri"/>
                <a:cs typeface="Calibri"/>
              </a:rPr>
              <a:t>in </a:t>
            </a:r>
            <a:r>
              <a:rPr sz="1092" spc="109" dirty="0">
                <a:latin typeface="Calibri"/>
                <a:cs typeface="Calibri"/>
              </a:rPr>
              <a:t>the </a:t>
            </a:r>
            <a:r>
              <a:rPr sz="1092" spc="126" dirty="0">
                <a:latin typeface="Calibri"/>
                <a:cs typeface="Calibri"/>
              </a:rPr>
              <a:t>financial</a:t>
            </a:r>
            <a:r>
              <a:rPr sz="1092" spc="245" dirty="0">
                <a:latin typeface="Calibri"/>
                <a:cs typeface="Calibri"/>
              </a:rPr>
              <a:t> </a:t>
            </a:r>
            <a:r>
              <a:rPr sz="1092" spc="132" dirty="0">
                <a:latin typeface="Calibri"/>
                <a:cs typeface="Calibri"/>
              </a:rPr>
              <a:t>industry </a:t>
            </a:r>
            <a:r>
              <a:rPr sz="1092" spc="122" dirty="0">
                <a:latin typeface="Calibri"/>
                <a:cs typeface="Calibri"/>
              </a:rPr>
              <a:t>identifies</a:t>
            </a:r>
            <a:endParaRPr sz="1092">
              <a:latin typeface="Calibri"/>
              <a:cs typeface="Calibri"/>
            </a:endParaRPr>
          </a:p>
          <a:p>
            <a:pPr algn="ctr">
              <a:spcBef>
                <a:spcPts val="215"/>
              </a:spcBef>
            </a:pPr>
            <a:r>
              <a:rPr sz="1092" spc="129" dirty="0">
                <a:latin typeface="Calibri"/>
                <a:cs typeface="Calibri"/>
              </a:rPr>
              <a:t>trading </a:t>
            </a:r>
            <a:r>
              <a:rPr sz="1092" spc="119" dirty="0">
                <a:latin typeface="Calibri"/>
                <a:cs typeface="Calibri"/>
              </a:rPr>
              <a:t>capital </a:t>
            </a:r>
            <a:r>
              <a:rPr sz="1092" spc="126" dirty="0">
                <a:latin typeface="Calibri"/>
                <a:cs typeface="Calibri"/>
              </a:rPr>
              <a:t>as </a:t>
            </a:r>
            <a:r>
              <a:rPr sz="1092" spc="83" dirty="0">
                <a:latin typeface="Calibri"/>
                <a:cs typeface="Calibri"/>
              </a:rPr>
              <a:t>a </a:t>
            </a:r>
            <a:r>
              <a:rPr sz="1092" spc="129" dirty="0">
                <a:latin typeface="Calibri"/>
                <a:cs typeface="Calibri"/>
              </a:rPr>
              <a:t>fourth</a:t>
            </a:r>
            <a:r>
              <a:rPr sz="1092" spc="146" dirty="0">
                <a:latin typeface="Calibri"/>
                <a:cs typeface="Calibri"/>
              </a:rPr>
              <a:t> </a:t>
            </a:r>
            <a:r>
              <a:rPr sz="1092" spc="142" dirty="0">
                <a:latin typeface="Calibri"/>
                <a:cs typeface="Calibri"/>
              </a:rPr>
              <a:t>component.</a:t>
            </a:r>
            <a:endParaRPr sz="1092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07520-C0CE-5140-BC0A-6AE1924D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8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2"/>
            <a:ext cx="5043488" cy="5143500"/>
          </a:xfrm>
          <a:custGeom>
            <a:avLst/>
            <a:gdLst/>
            <a:ahLst/>
            <a:cxnLst/>
            <a:rect l="l" t="t" r="r" b="b"/>
            <a:pathLst>
              <a:path w="7621270" h="7772400">
                <a:moveTo>
                  <a:pt x="0" y="7772396"/>
                </a:moveTo>
                <a:lnTo>
                  <a:pt x="0" y="0"/>
                </a:lnTo>
                <a:lnTo>
                  <a:pt x="7621083" y="0"/>
                </a:lnTo>
                <a:lnTo>
                  <a:pt x="7621083" y="7772396"/>
                </a:lnTo>
                <a:lnTo>
                  <a:pt x="0" y="77723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5107" y="254172"/>
            <a:ext cx="1560699" cy="469724"/>
          </a:xfrm>
          <a:prstGeom prst="rect">
            <a:avLst/>
          </a:prstGeom>
        </p:spPr>
        <p:txBody>
          <a:bodyPr vert="horz" wrap="square" lIns="0" tIns="11346" rIns="0" bIns="0" rtlCol="0">
            <a:spAutoFit/>
          </a:bodyPr>
          <a:lstStyle/>
          <a:p>
            <a:pPr marL="8405">
              <a:spcBef>
                <a:spcPts val="89"/>
              </a:spcBef>
            </a:pPr>
            <a:r>
              <a:rPr sz="2978" spc="-152" dirty="0"/>
              <a:t>C</a:t>
            </a:r>
            <a:r>
              <a:rPr sz="2978" spc="-172" dirty="0"/>
              <a:t>A</a:t>
            </a:r>
            <a:r>
              <a:rPr sz="2978" spc="-33" dirty="0"/>
              <a:t>P</a:t>
            </a:r>
            <a:r>
              <a:rPr sz="2978" spc="69" dirty="0"/>
              <a:t>I</a:t>
            </a:r>
            <a:r>
              <a:rPr sz="2978" spc="33" dirty="0"/>
              <a:t>T</a:t>
            </a:r>
            <a:r>
              <a:rPr sz="2978" spc="-172" dirty="0"/>
              <a:t>A</a:t>
            </a:r>
            <a:r>
              <a:rPr sz="2978" spc="-23" dirty="0"/>
              <a:t>L</a:t>
            </a:r>
            <a:endParaRPr sz="2978"/>
          </a:p>
        </p:txBody>
      </p:sp>
      <p:sp>
        <p:nvSpPr>
          <p:cNvPr id="4" name="object 4"/>
          <p:cNvSpPr txBox="1"/>
          <p:nvPr/>
        </p:nvSpPr>
        <p:spPr>
          <a:xfrm>
            <a:off x="1551793" y="1002118"/>
            <a:ext cx="4553931" cy="3289390"/>
          </a:xfrm>
          <a:prstGeom prst="rect">
            <a:avLst/>
          </a:prstGeom>
        </p:spPr>
        <p:txBody>
          <a:bodyPr vert="horz" wrap="square" lIns="0" tIns="39080" rIns="0" bIns="0" rtlCol="0">
            <a:spAutoFit/>
          </a:bodyPr>
          <a:lstStyle/>
          <a:p>
            <a:pPr algn="ctr">
              <a:spcBef>
                <a:spcPts val="307"/>
              </a:spcBef>
            </a:pPr>
            <a:r>
              <a:rPr sz="1059" spc="132" dirty="0">
                <a:latin typeface="Calibri"/>
                <a:cs typeface="Calibri"/>
              </a:rPr>
              <a:t>Capital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03" dirty="0">
                <a:latin typeface="Calibri"/>
                <a:cs typeface="Calibri"/>
              </a:rPr>
              <a:t>is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2" dirty="0">
                <a:latin typeface="Calibri"/>
                <a:cs typeface="Calibri"/>
              </a:rPr>
              <a:t>typically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46" dirty="0">
                <a:latin typeface="Calibri"/>
                <a:cs typeface="Calibri"/>
              </a:rPr>
              <a:t>cash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or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9" dirty="0">
                <a:latin typeface="Calibri"/>
                <a:cs typeface="Calibri"/>
              </a:rPr>
              <a:t>liquid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46" dirty="0">
                <a:latin typeface="Calibri"/>
                <a:cs typeface="Calibri"/>
              </a:rPr>
              <a:t>assets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42" dirty="0">
                <a:latin typeface="Calibri"/>
                <a:cs typeface="Calibri"/>
              </a:rPr>
              <a:t>being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35" dirty="0">
                <a:latin typeface="Calibri"/>
                <a:cs typeface="Calibri"/>
              </a:rPr>
              <a:t>held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or</a:t>
            </a:r>
            <a:endParaRPr sz="1059">
              <a:latin typeface="Calibri"/>
              <a:cs typeface="Calibri"/>
            </a:endParaRPr>
          </a:p>
          <a:p>
            <a:pPr marL="58414" marR="53791" algn="ctr">
              <a:lnSpc>
                <a:spcPct val="119300"/>
              </a:lnSpc>
            </a:pPr>
            <a:r>
              <a:rPr sz="1059" spc="142" dirty="0">
                <a:latin typeface="Calibri"/>
                <a:cs typeface="Calibri"/>
              </a:rPr>
              <a:t>obtained </a:t>
            </a:r>
            <a:r>
              <a:rPr sz="1059" spc="119" dirty="0">
                <a:latin typeface="Calibri"/>
                <a:cs typeface="Calibri"/>
              </a:rPr>
              <a:t>for </a:t>
            </a:r>
            <a:r>
              <a:rPr sz="1059" spc="146" dirty="0">
                <a:latin typeface="Calibri"/>
                <a:cs typeface="Calibri"/>
              </a:rPr>
              <a:t>expenditures. </a:t>
            </a:r>
            <a:r>
              <a:rPr sz="1059" spc="106" dirty="0">
                <a:latin typeface="Calibri"/>
                <a:cs typeface="Calibri"/>
              </a:rPr>
              <a:t>In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52" dirty="0">
                <a:latin typeface="Calibri"/>
                <a:cs typeface="Calibri"/>
              </a:rPr>
              <a:t>broader </a:t>
            </a:r>
            <a:r>
              <a:rPr sz="1059" spc="139" dirty="0">
                <a:latin typeface="Calibri"/>
                <a:cs typeface="Calibri"/>
              </a:rPr>
              <a:t>sense,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39" dirty="0">
                <a:latin typeface="Calibri"/>
                <a:cs typeface="Calibri"/>
              </a:rPr>
              <a:t>term </a:t>
            </a:r>
            <a:r>
              <a:rPr sz="1059" spc="156" dirty="0">
                <a:latin typeface="Calibri"/>
                <a:cs typeface="Calibri"/>
              </a:rPr>
              <a:t>may  </a:t>
            </a:r>
            <a:r>
              <a:rPr sz="1059" spc="129" dirty="0">
                <a:latin typeface="Calibri"/>
                <a:cs typeface="Calibri"/>
              </a:rPr>
              <a:t>be </a:t>
            </a:r>
            <a:r>
              <a:rPr sz="1059" spc="162" dirty="0">
                <a:latin typeface="Calibri"/>
                <a:cs typeface="Calibri"/>
              </a:rPr>
              <a:t>expanded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135" dirty="0">
                <a:latin typeface="Calibri"/>
                <a:cs typeface="Calibri"/>
              </a:rPr>
              <a:t>include </a:t>
            </a:r>
            <a:r>
              <a:rPr sz="1059" spc="99" dirty="0">
                <a:latin typeface="Calibri"/>
                <a:cs typeface="Calibri"/>
              </a:rPr>
              <a:t>all </a:t>
            </a:r>
            <a:r>
              <a:rPr sz="1059" spc="106" dirty="0">
                <a:latin typeface="Calibri"/>
                <a:cs typeface="Calibri"/>
              </a:rPr>
              <a:t>of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42" dirty="0">
                <a:latin typeface="Calibri"/>
                <a:cs typeface="Calibri"/>
              </a:rPr>
              <a:t>company’s </a:t>
            </a:r>
            <a:r>
              <a:rPr sz="1059" spc="146" dirty="0">
                <a:latin typeface="Calibri"/>
                <a:cs typeface="Calibri"/>
              </a:rPr>
              <a:t>assets </a:t>
            </a:r>
            <a:r>
              <a:rPr sz="1059" spc="119" dirty="0">
                <a:latin typeface="Calibri"/>
                <a:cs typeface="Calibri"/>
              </a:rPr>
              <a:t>that </a:t>
            </a:r>
            <a:r>
              <a:rPr sz="1059" spc="139" dirty="0">
                <a:latin typeface="Calibri"/>
                <a:cs typeface="Calibri"/>
              </a:rPr>
              <a:t>have  </a:t>
            </a:r>
            <a:r>
              <a:rPr sz="1059" spc="152" dirty="0">
                <a:latin typeface="Calibri"/>
                <a:cs typeface="Calibri"/>
              </a:rPr>
              <a:t>monetary </a:t>
            </a:r>
            <a:r>
              <a:rPr sz="1059" spc="122" dirty="0">
                <a:latin typeface="Calibri"/>
                <a:cs typeface="Calibri"/>
              </a:rPr>
              <a:t>value, </a:t>
            </a:r>
            <a:r>
              <a:rPr sz="1059" spc="149" dirty="0">
                <a:latin typeface="Calibri"/>
                <a:cs typeface="Calibri"/>
              </a:rPr>
              <a:t>such </a:t>
            </a:r>
            <a:r>
              <a:rPr sz="1059" spc="132" dirty="0">
                <a:latin typeface="Calibri"/>
                <a:cs typeface="Calibri"/>
              </a:rPr>
              <a:t>as </a:t>
            </a:r>
            <a:r>
              <a:rPr sz="1059" spc="99" dirty="0">
                <a:latin typeface="Calibri"/>
                <a:cs typeface="Calibri"/>
              </a:rPr>
              <a:t>its</a:t>
            </a:r>
            <a:r>
              <a:rPr sz="1059" spc="271" dirty="0">
                <a:latin typeface="Calibri"/>
                <a:cs typeface="Calibri"/>
              </a:rPr>
              <a:t> </a:t>
            </a:r>
            <a:r>
              <a:rPr sz="1059" spc="146" dirty="0">
                <a:latin typeface="Calibri"/>
                <a:cs typeface="Calibri"/>
              </a:rPr>
              <a:t>equipment, </a:t>
            </a:r>
            <a:r>
              <a:rPr sz="1059" spc="122" dirty="0">
                <a:latin typeface="Calibri"/>
                <a:cs typeface="Calibri"/>
              </a:rPr>
              <a:t>real </a:t>
            </a:r>
            <a:r>
              <a:rPr sz="1059" spc="119" dirty="0">
                <a:latin typeface="Calibri"/>
                <a:cs typeface="Calibri"/>
              </a:rPr>
              <a:t>estate, </a:t>
            </a:r>
            <a:r>
              <a:rPr sz="1059" spc="152" dirty="0">
                <a:latin typeface="Calibri"/>
                <a:cs typeface="Calibri"/>
              </a:rPr>
              <a:t>and</a:t>
            </a:r>
            <a:endParaRPr sz="1059">
              <a:latin typeface="Calibri"/>
              <a:cs typeface="Calibri"/>
            </a:endParaRPr>
          </a:p>
          <a:p>
            <a:pPr marL="167256" marR="162214" algn="ctr">
              <a:lnSpc>
                <a:spcPct val="119300"/>
              </a:lnSpc>
            </a:pPr>
            <a:r>
              <a:rPr sz="1059" spc="132" dirty="0">
                <a:latin typeface="Calibri"/>
                <a:cs typeface="Calibri"/>
              </a:rPr>
              <a:t>inventory. </a:t>
            </a:r>
            <a:r>
              <a:rPr sz="1059" spc="135" dirty="0">
                <a:latin typeface="Calibri"/>
                <a:cs typeface="Calibri"/>
              </a:rPr>
              <a:t>But </a:t>
            </a:r>
            <a:r>
              <a:rPr sz="1059" spc="149" dirty="0">
                <a:latin typeface="Calibri"/>
                <a:cs typeface="Calibri"/>
              </a:rPr>
              <a:t>when </a:t>
            </a:r>
            <a:r>
              <a:rPr sz="1059" spc="63" dirty="0">
                <a:latin typeface="Calibri"/>
                <a:cs typeface="Calibri"/>
              </a:rPr>
              <a:t>it </a:t>
            </a:r>
            <a:r>
              <a:rPr sz="1059" spc="159" dirty="0">
                <a:latin typeface="Calibri"/>
                <a:cs typeface="Calibri"/>
              </a:rPr>
              <a:t>comes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139" dirty="0">
                <a:latin typeface="Calibri"/>
                <a:cs typeface="Calibri"/>
              </a:rPr>
              <a:t>budgeting,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103" dirty="0">
                <a:latin typeface="Calibri"/>
                <a:cs typeface="Calibri"/>
              </a:rPr>
              <a:t>is </a:t>
            </a:r>
            <a:r>
              <a:rPr sz="1059" spc="146" dirty="0">
                <a:latin typeface="Calibri"/>
                <a:cs typeface="Calibri"/>
              </a:rPr>
              <a:t>cash  </a:t>
            </a:r>
            <a:r>
              <a:rPr sz="1059" spc="113" dirty="0">
                <a:latin typeface="Calibri"/>
                <a:cs typeface="Calibri"/>
              </a:rPr>
              <a:t>flow.</a:t>
            </a:r>
            <a:endParaRPr sz="1059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224">
              <a:latin typeface="Calibri"/>
              <a:cs typeface="Calibri"/>
            </a:endParaRPr>
          </a:p>
          <a:p>
            <a:pPr marL="7985" marR="3362" algn="ctr">
              <a:lnSpc>
                <a:spcPct val="119300"/>
              </a:lnSpc>
              <a:spcBef>
                <a:spcPts val="3"/>
              </a:spcBef>
            </a:pPr>
            <a:r>
              <a:rPr sz="1059" spc="106" dirty="0">
                <a:latin typeface="Calibri"/>
                <a:cs typeface="Calibri"/>
              </a:rPr>
              <a:t>In </a:t>
            </a:r>
            <a:r>
              <a:rPr sz="1059" spc="132" dirty="0">
                <a:latin typeface="Calibri"/>
                <a:cs typeface="Calibri"/>
              </a:rPr>
              <a:t>general,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139" dirty="0">
                <a:latin typeface="Calibri"/>
                <a:cs typeface="Calibri"/>
              </a:rPr>
              <a:t>can </a:t>
            </a:r>
            <a:r>
              <a:rPr sz="1059" spc="129" dirty="0">
                <a:latin typeface="Calibri"/>
                <a:cs typeface="Calibri"/>
              </a:rPr>
              <a:t>be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62" dirty="0">
                <a:latin typeface="Calibri"/>
                <a:cs typeface="Calibri"/>
              </a:rPr>
              <a:t>measurement </a:t>
            </a:r>
            <a:r>
              <a:rPr sz="1059" spc="106" dirty="0">
                <a:latin typeface="Calibri"/>
                <a:cs typeface="Calibri"/>
              </a:rPr>
              <a:t>of </a:t>
            </a:r>
            <a:r>
              <a:rPr sz="1059" spc="129" dirty="0">
                <a:latin typeface="Calibri"/>
                <a:cs typeface="Calibri"/>
              </a:rPr>
              <a:t>wealth </a:t>
            </a:r>
            <a:r>
              <a:rPr sz="1059" spc="152" dirty="0">
                <a:latin typeface="Calibri"/>
                <a:cs typeface="Calibri"/>
              </a:rPr>
              <a:t>and </a:t>
            </a:r>
            <a:r>
              <a:rPr sz="1059" spc="135" dirty="0">
                <a:latin typeface="Calibri"/>
                <a:cs typeface="Calibri"/>
              </a:rPr>
              <a:t>also </a:t>
            </a:r>
            <a:r>
              <a:rPr sz="1059" spc="93" dirty="0">
                <a:latin typeface="Calibri"/>
                <a:cs typeface="Calibri"/>
              </a:rPr>
              <a:t>a  </a:t>
            </a:r>
            <a:r>
              <a:rPr sz="1059" spc="149" dirty="0">
                <a:latin typeface="Calibri"/>
                <a:cs typeface="Calibri"/>
              </a:rPr>
              <a:t>resource </a:t>
            </a:r>
            <a:r>
              <a:rPr sz="1059" spc="119" dirty="0">
                <a:latin typeface="Calibri"/>
                <a:cs typeface="Calibri"/>
              </a:rPr>
              <a:t>that </a:t>
            </a:r>
            <a:r>
              <a:rPr sz="1059" spc="146" dirty="0">
                <a:latin typeface="Calibri"/>
                <a:cs typeface="Calibri"/>
              </a:rPr>
              <a:t>provides </a:t>
            </a:r>
            <a:r>
              <a:rPr sz="1059" spc="119" dirty="0">
                <a:latin typeface="Calibri"/>
                <a:cs typeface="Calibri"/>
              </a:rPr>
              <a:t>for </a:t>
            </a:r>
            <a:r>
              <a:rPr sz="1059" spc="142" dirty="0">
                <a:latin typeface="Calibri"/>
                <a:cs typeface="Calibri"/>
              </a:rPr>
              <a:t>increasing </a:t>
            </a:r>
            <a:r>
              <a:rPr sz="1059" spc="129" dirty="0">
                <a:latin typeface="Calibri"/>
                <a:cs typeface="Calibri"/>
              </a:rPr>
              <a:t>wealth </a:t>
            </a:r>
            <a:r>
              <a:rPr sz="1059" spc="149" dirty="0">
                <a:latin typeface="Calibri"/>
                <a:cs typeface="Calibri"/>
              </a:rPr>
              <a:t>through</a:t>
            </a:r>
            <a:r>
              <a:rPr sz="1059" spc="168" dirty="0">
                <a:latin typeface="Calibri"/>
                <a:cs typeface="Calibri"/>
              </a:rPr>
              <a:t> </a:t>
            </a:r>
            <a:r>
              <a:rPr sz="1059" spc="122" dirty="0">
                <a:latin typeface="Calibri"/>
                <a:cs typeface="Calibri"/>
              </a:rPr>
              <a:t>direct</a:t>
            </a:r>
            <a:endParaRPr sz="1059">
              <a:latin typeface="Calibri"/>
              <a:cs typeface="Calibri"/>
            </a:endParaRPr>
          </a:p>
          <a:p>
            <a:pPr marL="127754" marR="122711" algn="ctr">
              <a:lnSpc>
                <a:spcPct val="119300"/>
              </a:lnSpc>
            </a:pPr>
            <a:r>
              <a:rPr sz="1059" spc="142" dirty="0">
                <a:latin typeface="Calibri"/>
                <a:cs typeface="Calibri"/>
              </a:rPr>
              <a:t>investment </a:t>
            </a:r>
            <a:r>
              <a:rPr sz="1059" spc="119" dirty="0">
                <a:latin typeface="Calibri"/>
                <a:cs typeface="Calibri"/>
              </a:rPr>
              <a:t>or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129" dirty="0">
                <a:latin typeface="Calibri"/>
                <a:cs typeface="Calibri"/>
              </a:rPr>
              <a:t>project </a:t>
            </a:r>
            <a:r>
              <a:rPr sz="1059" spc="142" dirty="0">
                <a:latin typeface="Calibri"/>
                <a:cs typeface="Calibri"/>
              </a:rPr>
              <a:t>investments. </a:t>
            </a:r>
            <a:r>
              <a:rPr sz="1059" spc="139" dirty="0">
                <a:latin typeface="Calibri"/>
                <a:cs typeface="Calibri"/>
              </a:rPr>
              <a:t>Individuals hold  </a:t>
            </a:r>
            <a:r>
              <a:rPr sz="1059" spc="126" dirty="0">
                <a:latin typeface="Calibri"/>
                <a:cs typeface="Calibri"/>
              </a:rPr>
              <a:t>capital</a:t>
            </a:r>
            <a:r>
              <a:rPr sz="1059" spc="189" dirty="0">
                <a:latin typeface="Calibri"/>
                <a:cs typeface="Calibri"/>
              </a:rPr>
              <a:t> </a:t>
            </a:r>
            <a:r>
              <a:rPr sz="1059" spc="152" dirty="0">
                <a:latin typeface="Calibri"/>
                <a:cs typeface="Calibri"/>
              </a:rPr>
              <a:t>and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6" dirty="0">
                <a:latin typeface="Calibri"/>
                <a:cs typeface="Calibri"/>
              </a:rPr>
              <a:t>capital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46" dirty="0">
                <a:latin typeface="Calibri"/>
                <a:cs typeface="Calibri"/>
              </a:rPr>
              <a:t>assets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32" dirty="0">
                <a:latin typeface="Calibri"/>
                <a:cs typeface="Calibri"/>
              </a:rPr>
              <a:t>as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9" dirty="0">
                <a:latin typeface="Calibri"/>
                <a:cs typeface="Calibri"/>
              </a:rPr>
              <a:t>part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06" dirty="0">
                <a:latin typeface="Calibri"/>
                <a:cs typeface="Calibri"/>
              </a:rPr>
              <a:t>of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2" dirty="0">
                <a:latin typeface="Calibri"/>
                <a:cs typeface="Calibri"/>
              </a:rPr>
              <a:t>their</a:t>
            </a:r>
            <a:r>
              <a:rPr sz="1059" spc="189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net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9" dirty="0">
                <a:latin typeface="Calibri"/>
                <a:cs typeface="Calibri"/>
              </a:rPr>
              <a:t>worth.</a:t>
            </a:r>
            <a:endParaRPr sz="1059">
              <a:latin typeface="Calibri"/>
              <a:cs typeface="Calibri"/>
            </a:endParaRPr>
          </a:p>
          <a:p>
            <a:pPr marL="81107" marR="76064" algn="ctr">
              <a:lnSpc>
                <a:spcPct val="119300"/>
              </a:lnSpc>
            </a:pPr>
            <a:r>
              <a:rPr sz="1059" spc="162" dirty="0">
                <a:latin typeface="Calibri"/>
                <a:cs typeface="Calibri"/>
              </a:rPr>
              <a:t>Companies </a:t>
            </a:r>
            <a:r>
              <a:rPr sz="1059" spc="139" dirty="0">
                <a:latin typeface="Calibri"/>
                <a:cs typeface="Calibri"/>
              </a:rPr>
              <a:t>have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142" dirty="0">
                <a:latin typeface="Calibri"/>
                <a:cs typeface="Calibri"/>
              </a:rPr>
              <a:t>structures </a:t>
            </a:r>
            <a:r>
              <a:rPr sz="1059" spc="119" dirty="0">
                <a:latin typeface="Calibri"/>
                <a:cs typeface="Calibri"/>
              </a:rPr>
              <a:t>that </a:t>
            </a:r>
            <a:r>
              <a:rPr sz="1059" spc="135" dirty="0">
                <a:latin typeface="Calibri"/>
                <a:cs typeface="Calibri"/>
              </a:rPr>
              <a:t>include </a:t>
            </a:r>
            <a:r>
              <a:rPr sz="1059" spc="132" dirty="0">
                <a:latin typeface="Calibri"/>
                <a:cs typeface="Calibri"/>
              </a:rPr>
              <a:t>debt </a:t>
            </a:r>
            <a:r>
              <a:rPr sz="1059" spc="119" dirty="0">
                <a:latin typeface="Calibri"/>
                <a:cs typeface="Calibri"/>
              </a:rPr>
              <a:t>capital,  </a:t>
            </a:r>
            <a:r>
              <a:rPr sz="1059" spc="129" dirty="0">
                <a:latin typeface="Calibri"/>
                <a:cs typeface="Calibri"/>
              </a:rPr>
              <a:t>equity </a:t>
            </a:r>
            <a:r>
              <a:rPr sz="1059" spc="119" dirty="0">
                <a:latin typeface="Calibri"/>
                <a:cs typeface="Calibri"/>
              </a:rPr>
              <a:t>capital, </a:t>
            </a:r>
            <a:r>
              <a:rPr sz="1059" spc="152" dirty="0">
                <a:latin typeface="Calibri"/>
                <a:cs typeface="Calibri"/>
              </a:rPr>
              <a:t>and </a:t>
            </a:r>
            <a:r>
              <a:rPr sz="1059" spc="142" dirty="0">
                <a:latin typeface="Calibri"/>
                <a:cs typeface="Calibri"/>
              </a:rPr>
              <a:t>working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119" dirty="0">
                <a:latin typeface="Calibri"/>
                <a:cs typeface="Calibri"/>
              </a:rPr>
              <a:t>for </a:t>
            </a:r>
            <a:r>
              <a:rPr sz="1059" spc="122" dirty="0">
                <a:latin typeface="Calibri"/>
                <a:cs typeface="Calibri"/>
              </a:rPr>
              <a:t>daily</a:t>
            </a:r>
            <a:r>
              <a:rPr sz="1059" spc="215" dirty="0">
                <a:latin typeface="Calibri"/>
                <a:cs typeface="Calibri"/>
              </a:rPr>
              <a:t> </a:t>
            </a:r>
            <a:r>
              <a:rPr sz="1059" spc="146" dirty="0">
                <a:latin typeface="Calibri"/>
                <a:cs typeface="Calibri"/>
              </a:rPr>
              <a:t>expenditures.</a:t>
            </a:r>
            <a:endParaRPr sz="1059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224">
              <a:latin typeface="Calibri"/>
              <a:cs typeface="Calibri"/>
            </a:endParaRPr>
          </a:p>
          <a:p>
            <a:pPr marL="58414" marR="53371" algn="ctr">
              <a:lnSpc>
                <a:spcPct val="119300"/>
              </a:lnSpc>
              <a:spcBef>
                <a:spcPts val="3"/>
              </a:spcBef>
            </a:pPr>
            <a:r>
              <a:rPr sz="1059" spc="152" dirty="0">
                <a:latin typeface="Calibri"/>
                <a:cs typeface="Calibri"/>
              </a:rPr>
              <a:t>How </a:t>
            </a:r>
            <a:r>
              <a:rPr sz="1059" spc="139" dirty="0">
                <a:latin typeface="Calibri"/>
                <a:cs typeface="Calibri"/>
              </a:rPr>
              <a:t>individuals </a:t>
            </a:r>
            <a:r>
              <a:rPr sz="1059" spc="152" dirty="0">
                <a:latin typeface="Calibri"/>
                <a:cs typeface="Calibri"/>
              </a:rPr>
              <a:t>and </a:t>
            </a:r>
            <a:r>
              <a:rPr sz="1059" spc="159" dirty="0">
                <a:latin typeface="Calibri"/>
                <a:cs typeface="Calibri"/>
              </a:rPr>
              <a:t>companies </a:t>
            </a:r>
            <a:r>
              <a:rPr sz="1059" spc="135" dirty="0">
                <a:latin typeface="Calibri"/>
                <a:cs typeface="Calibri"/>
              </a:rPr>
              <a:t>finance </a:t>
            </a:r>
            <a:r>
              <a:rPr sz="1059" spc="122" dirty="0">
                <a:latin typeface="Calibri"/>
                <a:cs typeface="Calibri"/>
              </a:rPr>
              <a:t>their </a:t>
            </a:r>
            <a:r>
              <a:rPr sz="1059" spc="142" dirty="0">
                <a:latin typeface="Calibri"/>
                <a:cs typeface="Calibri"/>
              </a:rPr>
              <a:t>working </a:t>
            </a:r>
            <a:r>
              <a:rPr sz="1059" spc="126" dirty="0">
                <a:latin typeface="Calibri"/>
                <a:cs typeface="Calibri"/>
              </a:rPr>
              <a:t>capital  </a:t>
            </a:r>
            <a:r>
              <a:rPr sz="1059" spc="152" dirty="0">
                <a:latin typeface="Calibri"/>
                <a:cs typeface="Calibri"/>
              </a:rPr>
              <a:t>and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9" dirty="0">
                <a:latin typeface="Calibri"/>
                <a:cs typeface="Calibri"/>
              </a:rPr>
              <a:t>invest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2" dirty="0">
                <a:latin typeface="Calibri"/>
                <a:cs typeface="Calibri"/>
              </a:rPr>
              <a:t>their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42" dirty="0">
                <a:latin typeface="Calibri"/>
                <a:cs typeface="Calibri"/>
              </a:rPr>
              <a:t>obtained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6" dirty="0">
                <a:latin typeface="Calibri"/>
                <a:cs typeface="Calibri"/>
              </a:rPr>
              <a:t>capital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03" dirty="0">
                <a:latin typeface="Calibri"/>
                <a:cs typeface="Calibri"/>
              </a:rPr>
              <a:t>is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16" dirty="0">
                <a:latin typeface="Calibri"/>
                <a:cs typeface="Calibri"/>
              </a:rPr>
              <a:t>critical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for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2" dirty="0">
                <a:latin typeface="Calibri"/>
                <a:cs typeface="Calibri"/>
              </a:rPr>
              <a:t>their</a:t>
            </a:r>
            <a:endParaRPr sz="1059">
              <a:latin typeface="Calibri"/>
              <a:cs typeface="Calibri"/>
            </a:endParaRPr>
          </a:p>
          <a:p>
            <a:pPr algn="ctr">
              <a:spcBef>
                <a:spcPts val="245"/>
              </a:spcBef>
            </a:pPr>
            <a:r>
              <a:rPr sz="1059" spc="135" dirty="0">
                <a:latin typeface="Calibri"/>
                <a:cs typeface="Calibri"/>
              </a:rPr>
              <a:t>prosperity.</a:t>
            </a:r>
            <a:endParaRPr sz="105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0"/>
            <a:ext cx="5043488" cy="5143500"/>
          </a:xfrm>
          <a:custGeom>
            <a:avLst/>
            <a:gdLst/>
            <a:ahLst/>
            <a:cxnLst/>
            <a:rect l="l" t="t" r="r" b="b"/>
            <a:pathLst>
              <a:path w="7621270" h="7772400">
                <a:moveTo>
                  <a:pt x="0" y="7772399"/>
                </a:moveTo>
                <a:lnTo>
                  <a:pt x="0" y="0"/>
                </a:lnTo>
                <a:lnTo>
                  <a:pt x="7621083" y="0"/>
                </a:lnTo>
                <a:lnTo>
                  <a:pt x="7621083" y="7772399"/>
                </a:lnTo>
                <a:lnTo>
                  <a:pt x="0" y="777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5107" y="254172"/>
            <a:ext cx="1560699" cy="469724"/>
          </a:xfrm>
          <a:prstGeom prst="rect">
            <a:avLst/>
          </a:prstGeom>
        </p:spPr>
        <p:txBody>
          <a:bodyPr vert="horz" wrap="square" lIns="0" tIns="11346" rIns="0" bIns="0" rtlCol="0">
            <a:spAutoFit/>
          </a:bodyPr>
          <a:lstStyle/>
          <a:p>
            <a:pPr marL="8405">
              <a:spcBef>
                <a:spcPts val="89"/>
              </a:spcBef>
            </a:pPr>
            <a:r>
              <a:rPr sz="2978" spc="-152" dirty="0"/>
              <a:t>C</a:t>
            </a:r>
            <a:r>
              <a:rPr sz="2978" spc="-172" dirty="0"/>
              <a:t>A</a:t>
            </a:r>
            <a:r>
              <a:rPr sz="2978" spc="-33" dirty="0"/>
              <a:t>P</a:t>
            </a:r>
            <a:r>
              <a:rPr sz="2978" spc="69" dirty="0"/>
              <a:t>I</a:t>
            </a:r>
            <a:r>
              <a:rPr sz="2978" spc="33" dirty="0"/>
              <a:t>T</a:t>
            </a:r>
            <a:r>
              <a:rPr sz="2978" spc="-172" dirty="0"/>
              <a:t>A</a:t>
            </a:r>
            <a:r>
              <a:rPr sz="2978" spc="-23" dirty="0"/>
              <a:t>L</a:t>
            </a:r>
            <a:endParaRPr sz="2978"/>
          </a:p>
        </p:txBody>
      </p:sp>
      <p:sp>
        <p:nvSpPr>
          <p:cNvPr id="4" name="object 4"/>
          <p:cNvSpPr txBox="1"/>
          <p:nvPr/>
        </p:nvSpPr>
        <p:spPr>
          <a:xfrm>
            <a:off x="1558456" y="1029627"/>
            <a:ext cx="4540903" cy="3462017"/>
          </a:xfrm>
          <a:prstGeom prst="rect">
            <a:avLst/>
          </a:prstGeom>
        </p:spPr>
        <p:txBody>
          <a:bodyPr vert="horz" wrap="square" lIns="0" tIns="11346" rIns="0" bIns="0" rtlCol="0">
            <a:spAutoFit/>
          </a:bodyPr>
          <a:lstStyle/>
          <a:p>
            <a:pPr algn="ctr">
              <a:spcBef>
                <a:spcPts val="89"/>
              </a:spcBef>
            </a:pPr>
            <a:r>
              <a:rPr sz="1059" b="1" spc="96" dirty="0">
                <a:latin typeface="Arial"/>
                <a:cs typeface="Arial"/>
              </a:rPr>
              <a:t>HOW </a:t>
            </a:r>
            <a:r>
              <a:rPr sz="1059" b="1" spc="43" dirty="0">
                <a:latin typeface="Arial"/>
                <a:cs typeface="Arial"/>
              </a:rPr>
              <a:t>CAPITAL </a:t>
            </a:r>
            <a:r>
              <a:rPr sz="1059" b="1" spc="13" dirty="0">
                <a:latin typeface="Arial"/>
                <a:cs typeface="Arial"/>
              </a:rPr>
              <a:t>IS</a:t>
            </a:r>
            <a:r>
              <a:rPr sz="1059" b="1" spc="261" dirty="0">
                <a:latin typeface="Arial"/>
                <a:cs typeface="Arial"/>
              </a:rPr>
              <a:t> </a:t>
            </a:r>
            <a:r>
              <a:rPr sz="1059" b="1" spc="23" dirty="0">
                <a:latin typeface="Arial"/>
                <a:cs typeface="Arial"/>
              </a:rPr>
              <a:t>USED</a:t>
            </a:r>
            <a:endParaRPr sz="1059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6">
              <a:latin typeface="Arial"/>
              <a:cs typeface="Arial"/>
            </a:endParaRPr>
          </a:p>
          <a:p>
            <a:pPr>
              <a:spcBef>
                <a:spcPts val="7"/>
              </a:spcBef>
            </a:pPr>
            <a:endParaRPr sz="139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9" spc="132" dirty="0">
                <a:latin typeface="Calibri"/>
                <a:cs typeface="Calibri"/>
              </a:rPr>
              <a:t>Capital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03" dirty="0">
                <a:latin typeface="Calibri"/>
                <a:cs typeface="Calibri"/>
              </a:rPr>
              <a:t>is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52" dirty="0">
                <a:latin typeface="Calibri"/>
                <a:cs typeface="Calibri"/>
              </a:rPr>
              <a:t>used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2" dirty="0">
                <a:latin typeface="Calibri"/>
                <a:cs typeface="Calibri"/>
              </a:rPr>
              <a:t>by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59" dirty="0">
                <a:latin typeface="Calibri"/>
                <a:cs typeface="Calibri"/>
              </a:rPr>
              <a:t>companies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96" dirty="0">
                <a:latin typeface="Calibri"/>
                <a:cs typeface="Calibri"/>
              </a:rPr>
              <a:t>to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35" dirty="0">
                <a:latin typeface="Calibri"/>
                <a:cs typeface="Calibri"/>
              </a:rPr>
              <a:t>pay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for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the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52" dirty="0">
                <a:latin typeface="Calibri"/>
                <a:cs typeface="Calibri"/>
              </a:rPr>
              <a:t>ongoing</a:t>
            </a:r>
            <a:endParaRPr sz="1059">
              <a:latin typeface="Calibri"/>
              <a:cs typeface="Calibri"/>
            </a:endParaRPr>
          </a:p>
          <a:p>
            <a:pPr algn="ctr">
              <a:spcBef>
                <a:spcPts val="245"/>
              </a:spcBef>
            </a:pPr>
            <a:r>
              <a:rPr sz="1059" spc="146" dirty="0">
                <a:latin typeface="Calibri"/>
                <a:cs typeface="Calibri"/>
              </a:rPr>
              <a:t>production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06" dirty="0">
                <a:latin typeface="Calibri"/>
                <a:cs typeface="Calibri"/>
              </a:rPr>
              <a:t>of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56" dirty="0">
                <a:latin typeface="Calibri"/>
                <a:cs typeface="Calibri"/>
              </a:rPr>
              <a:t>goods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52" dirty="0">
                <a:latin typeface="Calibri"/>
                <a:cs typeface="Calibri"/>
              </a:rPr>
              <a:t>and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39" dirty="0">
                <a:latin typeface="Calibri"/>
                <a:cs typeface="Calibri"/>
              </a:rPr>
              <a:t>services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06" dirty="0">
                <a:latin typeface="Calibri"/>
                <a:cs typeface="Calibri"/>
              </a:rPr>
              <a:t>in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42" dirty="0">
                <a:latin typeface="Calibri"/>
                <a:cs typeface="Calibri"/>
              </a:rPr>
              <a:t>order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96" dirty="0">
                <a:latin typeface="Calibri"/>
                <a:cs typeface="Calibri"/>
              </a:rPr>
              <a:t>to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9" dirty="0">
                <a:latin typeface="Calibri"/>
                <a:cs typeface="Calibri"/>
              </a:rPr>
              <a:t>create</a:t>
            </a:r>
            <a:r>
              <a:rPr sz="1059" spc="195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profit.</a:t>
            </a:r>
            <a:endParaRPr sz="1059">
              <a:latin typeface="Calibri"/>
              <a:cs typeface="Calibri"/>
            </a:endParaRPr>
          </a:p>
          <a:p>
            <a:pPr marL="21853" marR="17229" algn="ctr">
              <a:lnSpc>
                <a:spcPct val="119300"/>
              </a:lnSpc>
            </a:pPr>
            <a:r>
              <a:rPr sz="1059" spc="162" dirty="0">
                <a:latin typeface="Calibri"/>
                <a:cs typeface="Calibri"/>
              </a:rPr>
              <a:t>Companies </a:t>
            </a:r>
            <a:r>
              <a:rPr sz="1059" spc="146" dirty="0">
                <a:latin typeface="Calibri"/>
                <a:cs typeface="Calibri"/>
              </a:rPr>
              <a:t>use </a:t>
            </a:r>
            <a:r>
              <a:rPr sz="1059" spc="122" dirty="0">
                <a:latin typeface="Calibri"/>
                <a:cs typeface="Calibri"/>
              </a:rPr>
              <a:t>their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129" dirty="0">
                <a:latin typeface="Calibri"/>
                <a:cs typeface="Calibri"/>
              </a:rPr>
              <a:t>invest </a:t>
            </a:r>
            <a:r>
              <a:rPr sz="1059" spc="106" dirty="0">
                <a:latin typeface="Calibri"/>
                <a:cs typeface="Calibri"/>
              </a:rPr>
              <a:t>in </a:t>
            </a:r>
            <a:r>
              <a:rPr sz="1059" spc="99" dirty="0">
                <a:latin typeface="Calibri"/>
                <a:cs typeface="Calibri"/>
              </a:rPr>
              <a:t>all </a:t>
            </a:r>
            <a:r>
              <a:rPr sz="1059" spc="146" dirty="0">
                <a:latin typeface="Calibri"/>
                <a:cs typeface="Calibri"/>
              </a:rPr>
              <a:t>kinds </a:t>
            </a:r>
            <a:r>
              <a:rPr sz="1059" spc="106" dirty="0">
                <a:latin typeface="Calibri"/>
                <a:cs typeface="Calibri"/>
              </a:rPr>
              <a:t>of </a:t>
            </a:r>
            <a:r>
              <a:rPr sz="1059" spc="139" dirty="0">
                <a:latin typeface="Calibri"/>
                <a:cs typeface="Calibri"/>
              </a:rPr>
              <a:t>things </a:t>
            </a:r>
            <a:r>
              <a:rPr sz="1059" spc="119" dirty="0">
                <a:latin typeface="Calibri"/>
                <a:cs typeface="Calibri"/>
              </a:rPr>
              <a:t>for  the </a:t>
            </a:r>
            <a:r>
              <a:rPr sz="1059" spc="159" dirty="0">
                <a:latin typeface="Calibri"/>
                <a:cs typeface="Calibri"/>
              </a:rPr>
              <a:t>purpose </a:t>
            </a:r>
            <a:r>
              <a:rPr sz="1059" spc="106" dirty="0">
                <a:latin typeface="Calibri"/>
                <a:cs typeface="Calibri"/>
              </a:rPr>
              <a:t>of </a:t>
            </a:r>
            <a:r>
              <a:rPr sz="1059" spc="135" dirty="0">
                <a:latin typeface="Calibri"/>
                <a:cs typeface="Calibri"/>
              </a:rPr>
              <a:t>creating </a:t>
            </a:r>
            <a:r>
              <a:rPr sz="1059" spc="126" dirty="0">
                <a:latin typeface="Calibri"/>
                <a:cs typeface="Calibri"/>
              </a:rPr>
              <a:t>value. </a:t>
            </a:r>
            <a:r>
              <a:rPr sz="1059" spc="156" dirty="0">
                <a:latin typeface="Calibri"/>
                <a:cs typeface="Calibri"/>
              </a:rPr>
              <a:t>Labor </a:t>
            </a:r>
            <a:r>
              <a:rPr sz="1059" spc="152" dirty="0">
                <a:latin typeface="Calibri"/>
                <a:cs typeface="Calibri"/>
              </a:rPr>
              <a:t>and </a:t>
            </a:r>
            <a:r>
              <a:rPr sz="1059" spc="139" dirty="0">
                <a:latin typeface="Calibri"/>
                <a:cs typeface="Calibri"/>
              </a:rPr>
              <a:t>building </a:t>
            </a:r>
            <a:r>
              <a:rPr sz="1059" spc="159" dirty="0">
                <a:latin typeface="Calibri"/>
                <a:cs typeface="Calibri"/>
              </a:rPr>
              <a:t>expansions  </a:t>
            </a:r>
            <a:r>
              <a:rPr sz="1059" spc="129" dirty="0">
                <a:latin typeface="Calibri"/>
                <a:cs typeface="Calibri"/>
              </a:rPr>
              <a:t>are </a:t>
            </a:r>
            <a:r>
              <a:rPr sz="1059" spc="116" dirty="0">
                <a:latin typeface="Calibri"/>
                <a:cs typeface="Calibri"/>
              </a:rPr>
              <a:t>two </a:t>
            </a:r>
            <a:r>
              <a:rPr sz="1059" spc="175" dirty="0">
                <a:latin typeface="Calibri"/>
                <a:cs typeface="Calibri"/>
              </a:rPr>
              <a:t>common </a:t>
            </a:r>
            <a:r>
              <a:rPr sz="1059" spc="146" dirty="0">
                <a:latin typeface="Calibri"/>
                <a:cs typeface="Calibri"/>
              </a:rPr>
              <a:t>areas </a:t>
            </a:r>
            <a:r>
              <a:rPr sz="1059" spc="106" dirty="0">
                <a:latin typeface="Calibri"/>
                <a:cs typeface="Calibri"/>
              </a:rPr>
              <a:t>of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129" dirty="0">
                <a:latin typeface="Calibri"/>
                <a:cs typeface="Calibri"/>
              </a:rPr>
              <a:t>allocation. </a:t>
            </a:r>
            <a:r>
              <a:rPr sz="1059" spc="132" dirty="0">
                <a:latin typeface="Calibri"/>
                <a:cs typeface="Calibri"/>
              </a:rPr>
              <a:t>By</a:t>
            </a:r>
            <a:r>
              <a:rPr sz="1059" spc="242" dirty="0">
                <a:latin typeface="Calibri"/>
                <a:cs typeface="Calibri"/>
              </a:rPr>
              <a:t> </a:t>
            </a:r>
            <a:r>
              <a:rPr sz="1059" spc="135" dirty="0">
                <a:latin typeface="Calibri"/>
                <a:cs typeface="Calibri"/>
              </a:rPr>
              <a:t>investing</a:t>
            </a:r>
            <a:endParaRPr sz="1059">
              <a:latin typeface="Calibri"/>
              <a:cs typeface="Calibri"/>
            </a:endParaRPr>
          </a:p>
          <a:p>
            <a:pPr marL="26055" marR="21012" algn="ctr">
              <a:lnSpc>
                <a:spcPct val="119300"/>
              </a:lnSpc>
              <a:spcBef>
                <a:spcPts val="3"/>
              </a:spcBef>
            </a:pPr>
            <a:r>
              <a:rPr sz="1059" spc="119" dirty="0">
                <a:latin typeface="Calibri"/>
                <a:cs typeface="Calibri"/>
              </a:rPr>
              <a:t>capital,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56" dirty="0">
                <a:latin typeface="Calibri"/>
                <a:cs typeface="Calibri"/>
              </a:rPr>
              <a:t>business </a:t>
            </a:r>
            <a:r>
              <a:rPr sz="1059" spc="119" dirty="0">
                <a:latin typeface="Calibri"/>
                <a:cs typeface="Calibri"/>
              </a:rPr>
              <a:t>or </a:t>
            </a:r>
            <a:r>
              <a:rPr sz="1059" spc="135" dirty="0">
                <a:latin typeface="Calibri"/>
                <a:cs typeface="Calibri"/>
              </a:rPr>
              <a:t>individual </a:t>
            </a:r>
            <a:r>
              <a:rPr sz="1059" spc="149" dirty="0">
                <a:latin typeface="Calibri"/>
                <a:cs typeface="Calibri"/>
              </a:rPr>
              <a:t>seeks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142" dirty="0">
                <a:latin typeface="Calibri"/>
                <a:cs typeface="Calibri"/>
              </a:rPr>
              <a:t>earn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42" dirty="0">
                <a:latin typeface="Calibri"/>
                <a:cs typeface="Calibri"/>
              </a:rPr>
              <a:t>higher </a:t>
            </a:r>
            <a:r>
              <a:rPr sz="1059" spc="139" dirty="0">
                <a:latin typeface="Calibri"/>
                <a:cs typeface="Calibri"/>
              </a:rPr>
              <a:t>return  than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26" dirty="0">
                <a:latin typeface="Calibri"/>
                <a:cs typeface="Calibri"/>
              </a:rPr>
              <a:t>capital's</a:t>
            </a:r>
            <a:r>
              <a:rPr sz="1059" spc="314" dirty="0">
                <a:latin typeface="Calibri"/>
                <a:cs typeface="Calibri"/>
              </a:rPr>
              <a:t> </a:t>
            </a:r>
            <a:r>
              <a:rPr sz="1059" spc="129" dirty="0">
                <a:latin typeface="Calibri"/>
                <a:cs typeface="Calibri"/>
              </a:rPr>
              <a:t>costs.</a:t>
            </a:r>
            <a:endParaRPr sz="1059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224">
              <a:latin typeface="Calibri"/>
              <a:cs typeface="Calibri"/>
            </a:endParaRPr>
          </a:p>
          <a:p>
            <a:pPr marL="44966" marR="39923" algn="ctr">
              <a:lnSpc>
                <a:spcPct val="119300"/>
              </a:lnSpc>
            </a:pPr>
            <a:r>
              <a:rPr sz="1059" spc="86" dirty="0">
                <a:latin typeface="Calibri"/>
                <a:cs typeface="Calibri"/>
              </a:rPr>
              <a:t>At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35" dirty="0">
                <a:latin typeface="Calibri"/>
                <a:cs typeface="Calibri"/>
              </a:rPr>
              <a:t>national </a:t>
            </a:r>
            <a:r>
              <a:rPr sz="1059" spc="152" dirty="0">
                <a:latin typeface="Calibri"/>
                <a:cs typeface="Calibri"/>
              </a:rPr>
              <a:t>and </a:t>
            </a:r>
            <a:r>
              <a:rPr sz="1059" spc="135" dirty="0">
                <a:latin typeface="Calibri"/>
                <a:cs typeface="Calibri"/>
              </a:rPr>
              <a:t>global </a:t>
            </a:r>
            <a:r>
              <a:rPr sz="1059" spc="116" dirty="0">
                <a:latin typeface="Calibri"/>
                <a:cs typeface="Calibri"/>
              </a:rPr>
              <a:t>levels, </a:t>
            </a:r>
            <a:r>
              <a:rPr sz="1059" spc="132" dirty="0">
                <a:latin typeface="Calibri"/>
                <a:cs typeface="Calibri"/>
              </a:rPr>
              <a:t>financial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103" dirty="0">
                <a:latin typeface="Calibri"/>
                <a:cs typeface="Calibri"/>
              </a:rPr>
              <a:t>is </a:t>
            </a:r>
            <a:r>
              <a:rPr sz="1059" spc="146" dirty="0">
                <a:latin typeface="Calibri"/>
                <a:cs typeface="Calibri"/>
              </a:rPr>
              <a:t>analyzed  </a:t>
            </a:r>
            <a:r>
              <a:rPr sz="1059" spc="122" dirty="0">
                <a:latin typeface="Calibri"/>
                <a:cs typeface="Calibri"/>
              </a:rPr>
              <a:t>by </a:t>
            </a:r>
            <a:r>
              <a:rPr sz="1059" spc="152" dirty="0">
                <a:latin typeface="Calibri"/>
                <a:cs typeface="Calibri"/>
              </a:rPr>
              <a:t>economists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156" dirty="0">
                <a:latin typeface="Calibri"/>
                <a:cs typeface="Calibri"/>
              </a:rPr>
              <a:t>understand </a:t>
            </a:r>
            <a:r>
              <a:rPr sz="1059" spc="142" dirty="0">
                <a:latin typeface="Calibri"/>
                <a:cs typeface="Calibri"/>
              </a:rPr>
              <a:t>how </a:t>
            </a:r>
            <a:r>
              <a:rPr sz="1059" spc="63" dirty="0">
                <a:latin typeface="Calibri"/>
                <a:cs typeface="Calibri"/>
              </a:rPr>
              <a:t>it </a:t>
            </a:r>
            <a:r>
              <a:rPr sz="1059" spc="103" dirty="0">
                <a:latin typeface="Calibri"/>
                <a:cs typeface="Calibri"/>
              </a:rPr>
              <a:t>is </a:t>
            </a:r>
            <a:r>
              <a:rPr sz="1059" spc="139" dirty="0">
                <a:latin typeface="Calibri"/>
                <a:cs typeface="Calibri"/>
              </a:rPr>
              <a:t>influencing</a:t>
            </a:r>
            <a:r>
              <a:rPr sz="1059" spc="404" dirty="0">
                <a:latin typeface="Calibri"/>
                <a:cs typeface="Calibri"/>
              </a:rPr>
              <a:t> </a:t>
            </a:r>
            <a:r>
              <a:rPr sz="1059" spc="152" dirty="0">
                <a:latin typeface="Calibri"/>
                <a:cs typeface="Calibri"/>
              </a:rPr>
              <a:t>economic</a:t>
            </a:r>
            <a:endParaRPr sz="1059">
              <a:latin typeface="Calibri"/>
              <a:cs typeface="Calibri"/>
            </a:endParaRPr>
          </a:p>
          <a:p>
            <a:pPr marL="19331" marR="14288" algn="ctr">
              <a:lnSpc>
                <a:spcPct val="119300"/>
              </a:lnSpc>
            </a:pPr>
            <a:r>
              <a:rPr sz="1059" spc="132" dirty="0">
                <a:latin typeface="Calibri"/>
                <a:cs typeface="Calibri"/>
              </a:rPr>
              <a:t>growth. </a:t>
            </a:r>
            <a:r>
              <a:rPr sz="1059" spc="152" dirty="0">
                <a:latin typeface="Calibri"/>
                <a:cs typeface="Calibri"/>
              </a:rPr>
              <a:t>Economists </a:t>
            </a:r>
            <a:r>
              <a:rPr sz="1059" spc="132" dirty="0">
                <a:latin typeface="Calibri"/>
                <a:cs typeface="Calibri"/>
              </a:rPr>
              <a:t>watch </a:t>
            </a:r>
            <a:r>
              <a:rPr sz="1059" spc="135" dirty="0">
                <a:latin typeface="Calibri"/>
                <a:cs typeface="Calibri"/>
              </a:rPr>
              <a:t>several </a:t>
            </a:r>
            <a:r>
              <a:rPr sz="1059" spc="139" dirty="0">
                <a:latin typeface="Calibri"/>
                <a:cs typeface="Calibri"/>
              </a:rPr>
              <a:t>metrics </a:t>
            </a:r>
            <a:r>
              <a:rPr sz="1059" spc="106" dirty="0">
                <a:latin typeface="Calibri"/>
                <a:cs typeface="Calibri"/>
              </a:rPr>
              <a:t>of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139" dirty="0">
                <a:latin typeface="Calibri"/>
                <a:cs typeface="Calibri"/>
              </a:rPr>
              <a:t>including  </a:t>
            </a:r>
            <a:r>
              <a:rPr sz="1059" spc="149" dirty="0">
                <a:latin typeface="Calibri"/>
                <a:cs typeface="Calibri"/>
              </a:rPr>
              <a:t>personal income </a:t>
            </a:r>
            <a:r>
              <a:rPr sz="1059" spc="152" dirty="0">
                <a:latin typeface="Calibri"/>
                <a:cs typeface="Calibri"/>
              </a:rPr>
              <a:t>and </a:t>
            </a:r>
            <a:r>
              <a:rPr sz="1059" spc="149" dirty="0">
                <a:latin typeface="Calibri"/>
                <a:cs typeface="Calibri"/>
              </a:rPr>
              <a:t>personal </a:t>
            </a:r>
            <a:r>
              <a:rPr sz="1059" spc="156" dirty="0">
                <a:latin typeface="Calibri"/>
                <a:cs typeface="Calibri"/>
              </a:rPr>
              <a:t>consumption </a:t>
            </a:r>
            <a:r>
              <a:rPr sz="1059" spc="146" dirty="0">
                <a:latin typeface="Calibri"/>
                <a:cs typeface="Calibri"/>
              </a:rPr>
              <a:t>from</a:t>
            </a:r>
            <a:r>
              <a:rPr sz="1059" spc="414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the</a:t>
            </a:r>
            <a:endParaRPr sz="1059">
              <a:latin typeface="Calibri"/>
              <a:cs typeface="Calibri"/>
            </a:endParaRPr>
          </a:p>
          <a:p>
            <a:pPr algn="ctr">
              <a:spcBef>
                <a:spcPts val="248"/>
              </a:spcBef>
            </a:pPr>
            <a:r>
              <a:rPr sz="1059" spc="168" dirty="0">
                <a:latin typeface="Calibri"/>
                <a:cs typeface="Calibri"/>
              </a:rPr>
              <a:t>Commerce </a:t>
            </a:r>
            <a:r>
              <a:rPr sz="1059" spc="142" dirty="0">
                <a:latin typeface="Calibri"/>
                <a:cs typeface="Calibri"/>
              </a:rPr>
              <a:t>Department’s </a:t>
            </a:r>
            <a:r>
              <a:rPr sz="1059" spc="149" dirty="0">
                <a:latin typeface="Calibri"/>
                <a:cs typeface="Calibri"/>
              </a:rPr>
              <a:t>Personal </a:t>
            </a:r>
            <a:r>
              <a:rPr sz="1059" spc="152" dirty="0">
                <a:latin typeface="Calibri"/>
                <a:cs typeface="Calibri"/>
              </a:rPr>
              <a:t>Income and</a:t>
            </a:r>
            <a:r>
              <a:rPr sz="1059" spc="341" dirty="0">
                <a:latin typeface="Calibri"/>
                <a:cs typeface="Calibri"/>
              </a:rPr>
              <a:t> </a:t>
            </a:r>
            <a:r>
              <a:rPr sz="1059" spc="142" dirty="0">
                <a:latin typeface="Calibri"/>
                <a:cs typeface="Calibri"/>
              </a:rPr>
              <a:t>Outlays</a:t>
            </a:r>
            <a:endParaRPr sz="1059">
              <a:latin typeface="Calibri"/>
              <a:cs typeface="Calibri"/>
            </a:endParaRPr>
          </a:p>
          <a:p>
            <a:pPr marL="7985" marR="3362" algn="ctr">
              <a:lnSpc>
                <a:spcPct val="119300"/>
              </a:lnSpc>
            </a:pPr>
            <a:r>
              <a:rPr sz="1059" spc="135" dirty="0">
                <a:latin typeface="Calibri"/>
                <a:cs typeface="Calibri"/>
              </a:rPr>
              <a:t>reports. </a:t>
            </a:r>
            <a:r>
              <a:rPr sz="1059" spc="132" dirty="0">
                <a:latin typeface="Calibri"/>
                <a:cs typeface="Calibri"/>
              </a:rPr>
              <a:t>Capital </a:t>
            </a:r>
            <a:r>
              <a:rPr sz="1059" spc="142" dirty="0">
                <a:latin typeface="Calibri"/>
                <a:cs typeface="Calibri"/>
              </a:rPr>
              <a:t>investment </a:t>
            </a:r>
            <a:r>
              <a:rPr sz="1059" spc="135" dirty="0">
                <a:latin typeface="Calibri"/>
                <a:cs typeface="Calibri"/>
              </a:rPr>
              <a:t>also </a:t>
            </a:r>
            <a:r>
              <a:rPr sz="1059" spc="139" dirty="0">
                <a:latin typeface="Calibri"/>
                <a:cs typeface="Calibri"/>
              </a:rPr>
              <a:t>can </a:t>
            </a:r>
            <a:r>
              <a:rPr sz="1059" spc="129" dirty="0">
                <a:latin typeface="Calibri"/>
                <a:cs typeface="Calibri"/>
              </a:rPr>
              <a:t>be </a:t>
            </a:r>
            <a:r>
              <a:rPr sz="1059" spc="149" dirty="0">
                <a:latin typeface="Calibri"/>
                <a:cs typeface="Calibri"/>
              </a:rPr>
              <a:t>found </a:t>
            </a:r>
            <a:r>
              <a:rPr sz="1059" spc="106" dirty="0">
                <a:latin typeface="Calibri"/>
                <a:cs typeface="Calibri"/>
              </a:rPr>
              <a:t>in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35" dirty="0">
                <a:latin typeface="Calibri"/>
                <a:cs typeface="Calibri"/>
              </a:rPr>
              <a:t>quarterly  </a:t>
            </a:r>
            <a:r>
              <a:rPr sz="1059" spc="156" dirty="0">
                <a:latin typeface="Calibri"/>
                <a:cs typeface="Calibri"/>
              </a:rPr>
              <a:t>Gross </a:t>
            </a:r>
            <a:r>
              <a:rPr sz="1059" spc="149" dirty="0">
                <a:latin typeface="Calibri"/>
                <a:cs typeface="Calibri"/>
              </a:rPr>
              <a:t>Domestic </a:t>
            </a:r>
            <a:r>
              <a:rPr sz="1059" spc="146" dirty="0">
                <a:latin typeface="Calibri"/>
                <a:cs typeface="Calibri"/>
              </a:rPr>
              <a:t>Product</a:t>
            </a:r>
            <a:r>
              <a:rPr sz="1059" spc="271" dirty="0">
                <a:latin typeface="Calibri"/>
                <a:cs typeface="Calibri"/>
              </a:rPr>
              <a:t> </a:t>
            </a:r>
            <a:r>
              <a:rPr sz="1059" spc="129" dirty="0">
                <a:latin typeface="Calibri"/>
                <a:cs typeface="Calibri"/>
              </a:rPr>
              <a:t>report.</a:t>
            </a:r>
            <a:endParaRPr sz="105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0"/>
            <a:ext cx="5043488" cy="5143500"/>
          </a:xfrm>
          <a:custGeom>
            <a:avLst/>
            <a:gdLst/>
            <a:ahLst/>
            <a:cxnLst/>
            <a:rect l="l" t="t" r="r" b="b"/>
            <a:pathLst>
              <a:path w="7621270" h="7772400">
                <a:moveTo>
                  <a:pt x="0" y="7772399"/>
                </a:moveTo>
                <a:lnTo>
                  <a:pt x="0" y="0"/>
                </a:lnTo>
                <a:lnTo>
                  <a:pt x="7621083" y="0"/>
                </a:lnTo>
                <a:lnTo>
                  <a:pt x="7621083" y="7772399"/>
                </a:lnTo>
                <a:lnTo>
                  <a:pt x="0" y="777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5107" y="254172"/>
            <a:ext cx="1560699" cy="469724"/>
          </a:xfrm>
          <a:prstGeom prst="rect">
            <a:avLst/>
          </a:prstGeom>
        </p:spPr>
        <p:txBody>
          <a:bodyPr vert="horz" wrap="square" lIns="0" tIns="11346" rIns="0" bIns="0" rtlCol="0">
            <a:spAutoFit/>
          </a:bodyPr>
          <a:lstStyle/>
          <a:p>
            <a:pPr marL="8405">
              <a:spcBef>
                <a:spcPts val="89"/>
              </a:spcBef>
            </a:pPr>
            <a:r>
              <a:rPr sz="2978" spc="-152" dirty="0"/>
              <a:t>C</a:t>
            </a:r>
            <a:r>
              <a:rPr sz="2978" spc="-172" dirty="0"/>
              <a:t>A</a:t>
            </a:r>
            <a:r>
              <a:rPr sz="2978" spc="-33" dirty="0"/>
              <a:t>P</a:t>
            </a:r>
            <a:r>
              <a:rPr sz="2978" spc="69" dirty="0"/>
              <a:t>I</a:t>
            </a:r>
            <a:r>
              <a:rPr sz="2978" spc="33" dirty="0"/>
              <a:t>T</a:t>
            </a:r>
            <a:r>
              <a:rPr sz="2978" spc="-172" dirty="0"/>
              <a:t>A</a:t>
            </a:r>
            <a:r>
              <a:rPr sz="2978" spc="-23" dirty="0"/>
              <a:t>L</a:t>
            </a:r>
            <a:endParaRPr sz="2978"/>
          </a:p>
        </p:txBody>
      </p:sp>
      <p:sp>
        <p:nvSpPr>
          <p:cNvPr id="4" name="object 4"/>
          <p:cNvSpPr/>
          <p:nvPr/>
        </p:nvSpPr>
        <p:spPr>
          <a:xfrm>
            <a:off x="1758305" y="1266390"/>
            <a:ext cx="48143" cy="48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/>
          <p:nvPr/>
        </p:nvSpPr>
        <p:spPr>
          <a:xfrm>
            <a:off x="1758305" y="2421836"/>
            <a:ext cx="48143" cy="48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6" name="object 6"/>
          <p:cNvSpPr/>
          <p:nvPr/>
        </p:nvSpPr>
        <p:spPr>
          <a:xfrm>
            <a:off x="1758305" y="2614411"/>
            <a:ext cx="48143" cy="48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7" name="object 7"/>
          <p:cNvSpPr txBox="1"/>
          <p:nvPr/>
        </p:nvSpPr>
        <p:spPr>
          <a:xfrm>
            <a:off x="1660491" y="1196086"/>
            <a:ext cx="4535441" cy="3247086"/>
          </a:xfrm>
          <a:prstGeom prst="rect">
            <a:avLst/>
          </a:prstGeom>
        </p:spPr>
        <p:txBody>
          <a:bodyPr vert="horz" wrap="square" lIns="0" tIns="11346" rIns="0" bIns="0" rtlCol="0">
            <a:spAutoFit/>
          </a:bodyPr>
          <a:lstStyle/>
          <a:p>
            <a:pPr marL="242060">
              <a:spcBef>
                <a:spcPts val="89"/>
              </a:spcBef>
            </a:pPr>
            <a:r>
              <a:rPr sz="1059" b="1" spc="103" dirty="0">
                <a:latin typeface="Arial"/>
                <a:cs typeface="Arial"/>
              </a:rPr>
              <a:t>Working</a:t>
            </a:r>
            <a:r>
              <a:rPr sz="1059" b="1" spc="132" dirty="0">
                <a:latin typeface="Arial"/>
                <a:cs typeface="Arial"/>
              </a:rPr>
              <a:t> </a:t>
            </a:r>
            <a:r>
              <a:rPr sz="1059" b="1" spc="103" dirty="0">
                <a:latin typeface="Arial"/>
                <a:cs typeface="Arial"/>
              </a:rPr>
              <a:t>Capital</a:t>
            </a:r>
            <a:endParaRPr sz="1059">
              <a:latin typeface="Arial"/>
              <a:cs typeface="Arial"/>
            </a:endParaRPr>
          </a:p>
          <a:p>
            <a:pPr>
              <a:spcBef>
                <a:spcPts val="33"/>
              </a:spcBef>
            </a:pPr>
            <a:endParaRPr sz="1291">
              <a:latin typeface="Arial"/>
              <a:cs typeface="Arial"/>
            </a:endParaRPr>
          </a:p>
          <a:p>
            <a:pPr marL="8405" marR="565227" algn="just">
              <a:lnSpc>
                <a:spcPct val="119300"/>
              </a:lnSpc>
            </a:pPr>
            <a:r>
              <a:rPr sz="1059" spc="69" dirty="0">
                <a:latin typeface="Calibri"/>
                <a:cs typeface="Calibri"/>
              </a:rPr>
              <a:t>A </a:t>
            </a:r>
            <a:r>
              <a:rPr sz="1059" spc="152" dirty="0">
                <a:latin typeface="Calibri"/>
                <a:cs typeface="Calibri"/>
              </a:rPr>
              <a:t>company's </a:t>
            </a:r>
            <a:r>
              <a:rPr sz="1059" spc="142" dirty="0">
                <a:latin typeface="Calibri"/>
                <a:cs typeface="Calibri"/>
              </a:rPr>
              <a:t>working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103" dirty="0">
                <a:latin typeface="Calibri"/>
                <a:cs typeface="Calibri"/>
              </a:rPr>
              <a:t>is </a:t>
            </a:r>
            <a:r>
              <a:rPr sz="1059" spc="99" dirty="0">
                <a:latin typeface="Calibri"/>
                <a:cs typeface="Calibri"/>
              </a:rPr>
              <a:t>its </a:t>
            </a:r>
            <a:r>
              <a:rPr sz="1059" spc="129" dirty="0">
                <a:latin typeface="Calibri"/>
                <a:cs typeface="Calibri"/>
              </a:rPr>
              <a:t>liquid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146" dirty="0">
                <a:latin typeface="Calibri"/>
                <a:cs typeface="Calibri"/>
              </a:rPr>
              <a:t>assets  </a:t>
            </a:r>
            <a:r>
              <a:rPr sz="1059" spc="132" dirty="0">
                <a:latin typeface="Calibri"/>
                <a:cs typeface="Calibri"/>
              </a:rPr>
              <a:t>available </a:t>
            </a:r>
            <a:r>
              <a:rPr sz="1059" spc="119" dirty="0">
                <a:latin typeface="Calibri"/>
                <a:cs typeface="Calibri"/>
              </a:rPr>
              <a:t>for fulfilling </a:t>
            </a:r>
            <a:r>
              <a:rPr sz="1059" spc="122" dirty="0">
                <a:latin typeface="Calibri"/>
                <a:cs typeface="Calibri"/>
              </a:rPr>
              <a:t>daily </a:t>
            </a:r>
            <a:r>
              <a:rPr sz="1059" spc="135" dirty="0">
                <a:latin typeface="Calibri"/>
                <a:cs typeface="Calibri"/>
              </a:rPr>
              <a:t>obligations. </a:t>
            </a:r>
            <a:r>
              <a:rPr sz="1059" spc="66" dirty="0">
                <a:latin typeface="Calibri"/>
                <a:cs typeface="Calibri"/>
              </a:rPr>
              <a:t>It </a:t>
            </a:r>
            <a:r>
              <a:rPr sz="1059" spc="103" dirty="0">
                <a:latin typeface="Calibri"/>
                <a:cs typeface="Calibri"/>
              </a:rPr>
              <a:t>is </a:t>
            </a:r>
            <a:r>
              <a:rPr sz="1059" spc="135" dirty="0">
                <a:latin typeface="Calibri"/>
                <a:cs typeface="Calibri"/>
              </a:rPr>
              <a:t>calculated  </a:t>
            </a:r>
            <a:r>
              <a:rPr sz="1059" spc="149" dirty="0">
                <a:latin typeface="Calibri"/>
                <a:cs typeface="Calibri"/>
              </a:rPr>
              <a:t>through </a:t>
            </a:r>
            <a:r>
              <a:rPr sz="1059" spc="119" dirty="0">
                <a:latin typeface="Calibri"/>
                <a:cs typeface="Calibri"/>
              </a:rPr>
              <a:t>the </a:t>
            </a:r>
            <a:r>
              <a:rPr sz="1059" spc="132" dirty="0">
                <a:latin typeface="Calibri"/>
                <a:cs typeface="Calibri"/>
              </a:rPr>
              <a:t>following </a:t>
            </a:r>
            <a:r>
              <a:rPr sz="1059" spc="116" dirty="0">
                <a:latin typeface="Calibri"/>
                <a:cs typeface="Calibri"/>
              </a:rPr>
              <a:t>two</a:t>
            </a:r>
            <a:r>
              <a:rPr sz="1059" spc="367" dirty="0">
                <a:latin typeface="Calibri"/>
                <a:cs typeface="Calibri"/>
              </a:rPr>
              <a:t> </a:t>
            </a:r>
            <a:r>
              <a:rPr sz="1059" spc="156" dirty="0">
                <a:latin typeface="Calibri"/>
                <a:cs typeface="Calibri"/>
              </a:rPr>
              <a:t>assessments:</a:t>
            </a:r>
            <a:endParaRPr sz="1059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423">
              <a:latin typeface="Calibri"/>
              <a:cs typeface="Calibri"/>
            </a:endParaRPr>
          </a:p>
          <a:p>
            <a:pPr marL="242060">
              <a:spcBef>
                <a:spcPts val="3"/>
              </a:spcBef>
            </a:pPr>
            <a:r>
              <a:rPr sz="1059" spc="146" dirty="0">
                <a:latin typeface="Calibri"/>
                <a:cs typeface="Calibri"/>
              </a:rPr>
              <a:t>Current </a:t>
            </a:r>
            <a:r>
              <a:rPr sz="1059" spc="139" dirty="0">
                <a:latin typeface="Calibri"/>
                <a:cs typeface="Calibri"/>
              </a:rPr>
              <a:t>Assets </a:t>
            </a:r>
            <a:r>
              <a:rPr sz="1059" spc="13" dirty="0">
                <a:latin typeface="Calibri"/>
                <a:cs typeface="Calibri"/>
              </a:rPr>
              <a:t>– </a:t>
            </a:r>
            <a:r>
              <a:rPr sz="1059" spc="146" dirty="0">
                <a:latin typeface="Calibri"/>
                <a:cs typeface="Calibri"/>
              </a:rPr>
              <a:t>Current</a:t>
            </a:r>
            <a:r>
              <a:rPr sz="1059" spc="222" dirty="0">
                <a:latin typeface="Calibri"/>
                <a:cs typeface="Calibri"/>
              </a:rPr>
              <a:t> </a:t>
            </a:r>
            <a:r>
              <a:rPr sz="1059" spc="126" dirty="0">
                <a:latin typeface="Calibri"/>
                <a:cs typeface="Calibri"/>
              </a:rPr>
              <a:t>Liabilities</a:t>
            </a:r>
            <a:endParaRPr sz="1059">
              <a:latin typeface="Calibri"/>
              <a:cs typeface="Calibri"/>
            </a:endParaRPr>
          </a:p>
          <a:p>
            <a:pPr marL="242060">
              <a:spcBef>
                <a:spcPts val="245"/>
              </a:spcBef>
            </a:pPr>
            <a:r>
              <a:rPr sz="1059" spc="142" dirty="0">
                <a:latin typeface="Calibri"/>
                <a:cs typeface="Calibri"/>
              </a:rPr>
              <a:t>Accounts </a:t>
            </a:r>
            <a:r>
              <a:rPr sz="1059" spc="135" dirty="0">
                <a:latin typeface="Calibri"/>
                <a:cs typeface="Calibri"/>
              </a:rPr>
              <a:t>Receivable </a:t>
            </a:r>
            <a:r>
              <a:rPr sz="1059" spc="89" dirty="0">
                <a:latin typeface="Calibri"/>
                <a:cs typeface="Calibri"/>
              </a:rPr>
              <a:t>+ </a:t>
            </a:r>
            <a:r>
              <a:rPr sz="1059" spc="135" dirty="0">
                <a:latin typeface="Calibri"/>
                <a:cs typeface="Calibri"/>
              </a:rPr>
              <a:t>Inventory </a:t>
            </a:r>
            <a:r>
              <a:rPr sz="1059" spc="13" dirty="0">
                <a:latin typeface="Calibri"/>
                <a:cs typeface="Calibri"/>
              </a:rPr>
              <a:t>– </a:t>
            </a:r>
            <a:r>
              <a:rPr sz="1059" spc="142" dirty="0">
                <a:latin typeface="Calibri"/>
                <a:cs typeface="Calibri"/>
              </a:rPr>
              <a:t>Accounts</a:t>
            </a:r>
            <a:r>
              <a:rPr sz="1059" spc="83" dirty="0">
                <a:latin typeface="Calibri"/>
                <a:cs typeface="Calibri"/>
              </a:rPr>
              <a:t> </a:t>
            </a:r>
            <a:r>
              <a:rPr sz="1059" spc="142" dirty="0">
                <a:latin typeface="Calibri"/>
                <a:cs typeface="Calibri"/>
              </a:rPr>
              <a:t>Payable</a:t>
            </a:r>
            <a:endParaRPr sz="1059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224">
              <a:latin typeface="Calibri"/>
              <a:cs typeface="Calibri"/>
            </a:endParaRPr>
          </a:p>
          <a:p>
            <a:pPr marL="8405" marR="159692" algn="just">
              <a:lnSpc>
                <a:spcPct val="119300"/>
              </a:lnSpc>
              <a:spcBef>
                <a:spcPts val="3"/>
              </a:spcBef>
            </a:pPr>
            <a:r>
              <a:rPr sz="1059" spc="139" dirty="0">
                <a:latin typeface="Calibri"/>
                <a:cs typeface="Calibri"/>
              </a:rPr>
              <a:t>Working </a:t>
            </a:r>
            <a:r>
              <a:rPr sz="1059" spc="126" dirty="0">
                <a:latin typeface="Calibri"/>
                <a:cs typeface="Calibri"/>
              </a:rPr>
              <a:t>capital </a:t>
            </a:r>
            <a:r>
              <a:rPr sz="1059" spc="162" dirty="0">
                <a:latin typeface="Calibri"/>
                <a:cs typeface="Calibri"/>
              </a:rPr>
              <a:t>measures </a:t>
            </a:r>
            <a:r>
              <a:rPr sz="1059" spc="93" dirty="0">
                <a:latin typeface="Calibri"/>
                <a:cs typeface="Calibri"/>
              </a:rPr>
              <a:t>a </a:t>
            </a:r>
            <a:r>
              <a:rPr sz="1059" spc="152" dirty="0">
                <a:latin typeface="Calibri"/>
                <a:cs typeface="Calibri"/>
              </a:rPr>
              <a:t>company's </a:t>
            </a:r>
            <a:r>
              <a:rPr sz="1059" spc="142" dirty="0">
                <a:latin typeface="Calibri"/>
                <a:cs typeface="Calibri"/>
              </a:rPr>
              <a:t>short-term </a:t>
            </a:r>
            <a:r>
              <a:rPr sz="1059" spc="119" dirty="0">
                <a:latin typeface="Calibri"/>
                <a:cs typeface="Calibri"/>
              </a:rPr>
              <a:t>liquidity.  </a:t>
            </a:r>
            <a:r>
              <a:rPr sz="1059" spc="132" dirty="0">
                <a:latin typeface="Calibri"/>
                <a:cs typeface="Calibri"/>
              </a:rPr>
              <a:t>More </a:t>
            </a:r>
            <a:r>
              <a:rPr sz="1059" spc="122" dirty="0">
                <a:latin typeface="Calibri"/>
                <a:cs typeface="Calibri"/>
              </a:rPr>
              <a:t>specifically, </a:t>
            </a:r>
            <a:r>
              <a:rPr sz="1059" spc="63" dirty="0">
                <a:latin typeface="Calibri"/>
                <a:cs typeface="Calibri"/>
              </a:rPr>
              <a:t>it </a:t>
            </a:r>
            <a:r>
              <a:rPr sz="1059" spc="149" dirty="0">
                <a:latin typeface="Calibri"/>
                <a:cs typeface="Calibri"/>
              </a:rPr>
              <a:t>represents </a:t>
            </a:r>
            <a:r>
              <a:rPr sz="1059" spc="99" dirty="0">
                <a:latin typeface="Calibri"/>
                <a:cs typeface="Calibri"/>
              </a:rPr>
              <a:t>its </a:t>
            </a:r>
            <a:r>
              <a:rPr sz="1059" spc="116" dirty="0">
                <a:latin typeface="Calibri"/>
                <a:cs typeface="Calibri"/>
              </a:rPr>
              <a:t>ability </a:t>
            </a:r>
            <a:r>
              <a:rPr sz="1059" spc="96" dirty="0">
                <a:latin typeface="Calibri"/>
                <a:cs typeface="Calibri"/>
              </a:rPr>
              <a:t>to </a:t>
            </a:r>
            <a:r>
              <a:rPr sz="1059" spc="132" dirty="0">
                <a:latin typeface="Calibri"/>
                <a:cs typeface="Calibri"/>
              </a:rPr>
              <a:t>cover </a:t>
            </a:r>
            <a:r>
              <a:rPr sz="1059" spc="99" dirty="0">
                <a:latin typeface="Calibri"/>
                <a:cs typeface="Calibri"/>
              </a:rPr>
              <a:t>its </a:t>
            </a:r>
            <a:r>
              <a:rPr sz="1059" spc="129" dirty="0">
                <a:latin typeface="Calibri"/>
                <a:cs typeface="Calibri"/>
              </a:rPr>
              <a:t>debts,  </a:t>
            </a:r>
            <a:r>
              <a:rPr sz="1059" spc="146" dirty="0">
                <a:latin typeface="Calibri"/>
                <a:cs typeface="Calibri"/>
              </a:rPr>
              <a:t>accounts </a:t>
            </a:r>
            <a:r>
              <a:rPr sz="1059" spc="135" dirty="0">
                <a:latin typeface="Calibri"/>
                <a:cs typeface="Calibri"/>
              </a:rPr>
              <a:t>payable, </a:t>
            </a:r>
            <a:r>
              <a:rPr sz="1059" spc="152" dirty="0">
                <a:latin typeface="Calibri"/>
                <a:cs typeface="Calibri"/>
              </a:rPr>
              <a:t>and </a:t>
            </a:r>
            <a:r>
              <a:rPr sz="1059" spc="132" dirty="0">
                <a:latin typeface="Calibri"/>
                <a:cs typeface="Calibri"/>
              </a:rPr>
              <a:t>other </a:t>
            </a:r>
            <a:r>
              <a:rPr sz="1059" spc="139" dirty="0">
                <a:latin typeface="Calibri"/>
                <a:cs typeface="Calibri"/>
              </a:rPr>
              <a:t>obligations </a:t>
            </a:r>
            <a:r>
              <a:rPr sz="1059" spc="119" dirty="0">
                <a:latin typeface="Calibri"/>
                <a:cs typeface="Calibri"/>
              </a:rPr>
              <a:t>that </a:t>
            </a:r>
            <a:r>
              <a:rPr sz="1059" spc="129" dirty="0">
                <a:latin typeface="Calibri"/>
                <a:cs typeface="Calibri"/>
              </a:rPr>
              <a:t>are </a:t>
            </a:r>
            <a:r>
              <a:rPr sz="1059" spc="146" dirty="0">
                <a:latin typeface="Calibri"/>
                <a:cs typeface="Calibri"/>
              </a:rPr>
              <a:t>due </a:t>
            </a:r>
            <a:r>
              <a:rPr sz="1059" spc="126" dirty="0">
                <a:latin typeface="Calibri"/>
                <a:cs typeface="Calibri"/>
              </a:rPr>
              <a:t>within  </a:t>
            </a:r>
            <a:r>
              <a:rPr sz="1059" spc="142" dirty="0">
                <a:latin typeface="Calibri"/>
                <a:cs typeface="Calibri"/>
              </a:rPr>
              <a:t>one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2" dirty="0">
                <a:latin typeface="Calibri"/>
                <a:cs typeface="Calibri"/>
              </a:rPr>
              <a:t>year.</a:t>
            </a:r>
            <a:endParaRPr sz="1059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423">
              <a:latin typeface="Calibri"/>
              <a:cs typeface="Calibri"/>
            </a:endParaRPr>
          </a:p>
          <a:p>
            <a:pPr marL="8405" algn="just"/>
            <a:r>
              <a:rPr sz="1059" spc="139" dirty="0">
                <a:latin typeface="Calibri"/>
                <a:cs typeface="Calibri"/>
              </a:rPr>
              <a:t>Note</a:t>
            </a:r>
            <a:r>
              <a:rPr sz="1059" spc="189" dirty="0">
                <a:latin typeface="Calibri"/>
                <a:cs typeface="Calibri"/>
              </a:rPr>
              <a:t> </a:t>
            </a:r>
            <a:r>
              <a:rPr sz="1059" spc="119" dirty="0">
                <a:latin typeface="Calibri"/>
                <a:cs typeface="Calibri"/>
              </a:rPr>
              <a:t>that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42" dirty="0">
                <a:latin typeface="Calibri"/>
                <a:cs typeface="Calibri"/>
              </a:rPr>
              <a:t>working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26" dirty="0">
                <a:latin typeface="Calibri"/>
                <a:cs typeface="Calibri"/>
              </a:rPr>
              <a:t>capital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03" dirty="0">
                <a:latin typeface="Calibri"/>
                <a:cs typeface="Calibri"/>
              </a:rPr>
              <a:t>is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42" dirty="0">
                <a:latin typeface="Calibri"/>
                <a:cs typeface="Calibri"/>
              </a:rPr>
              <a:t>defined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32" dirty="0">
                <a:latin typeface="Calibri"/>
                <a:cs typeface="Calibri"/>
              </a:rPr>
              <a:t>as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39" dirty="0">
                <a:latin typeface="Calibri"/>
                <a:cs typeface="Calibri"/>
              </a:rPr>
              <a:t>current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46" dirty="0">
                <a:latin typeface="Calibri"/>
                <a:cs typeface="Calibri"/>
              </a:rPr>
              <a:t>assets</a:t>
            </a:r>
            <a:r>
              <a:rPr sz="1059" spc="192" dirty="0">
                <a:latin typeface="Calibri"/>
                <a:cs typeface="Calibri"/>
              </a:rPr>
              <a:t> </a:t>
            </a:r>
            <a:r>
              <a:rPr sz="1059" spc="159" dirty="0">
                <a:latin typeface="Calibri"/>
                <a:cs typeface="Calibri"/>
              </a:rPr>
              <a:t>minus</a:t>
            </a:r>
            <a:endParaRPr sz="1059">
              <a:latin typeface="Calibri"/>
              <a:cs typeface="Calibri"/>
            </a:endParaRPr>
          </a:p>
          <a:p>
            <a:pPr marL="8405" marR="3362">
              <a:lnSpc>
                <a:spcPct val="119300"/>
              </a:lnSpc>
            </a:pPr>
            <a:r>
              <a:rPr sz="1059" spc="99" dirty="0">
                <a:latin typeface="Calibri"/>
                <a:cs typeface="Calibri"/>
              </a:rPr>
              <a:t>its </a:t>
            </a:r>
            <a:r>
              <a:rPr sz="1059" spc="139" dirty="0">
                <a:latin typeface="Calibri"/>
                <a:cs typeface="Calibri"/>
              </a:rPr>
              <a:t>current </a:t>
            </a:r>
            <a:r>
              <a:rPr sz="1059" spc="116" dirty="0">
                <a:latin typeface="Calibri"/>
                <a:cs typeface="Calibri"/>
              </a:rPr>
              <a:t>liabilities. </a:t>
            </a:r>
            <a:r>
              <a:rPr sz="1059" spc="69" dirty="0">
                <a:latin typeface="Calibri"/>
                <a:cs typeface="Calibri"/>
              </a:rPr>
              <a:t>A </a:t>
            </a:r>
            <a:r>
              <a:rPr sz="1059" spc="162" dirty="0">
                <a:latin typeface="Calibri"/>
                <a:cs typeface="Calibri"/>
              </a:rPr>
              <a:t>company </a:t>
            </a:r>
            <a:r>
              <a:rPr sz="1059" spc="119" dirty="0">
                <a:latin typeface="Calibri"/>
                <a:cs typeface="Calibri"/>
              </a:rPr>
              <a:t>that </a:t>
            </a:r>
            <a:r>
              <a:rPr sz="1059" spc="149" dirty="0">
                <a:latin typeface="Calibri"/>
                <a:cs typeface="Calibri"/>
              </a:rPr>
              <a:t>has </a:t>
            </a:r>
            <a:r>
              <a:rPr sz="1059" spc="156" dirty="0">
                <a:latin typeface="Calibri"/>
                <a:cs typeface="Calibri"/>
              </a:rPr>
              <a:t>more </a:t>
            </a:r>
            <a:r>
              <a:rPr sz="1059" spc="119" dirty="0">
                <a:latin typeface="Calibri"/>
                <a:cs typeface="Calibri"/>
              </a:rPr>
              <a:t>liabilities </a:t>
            </a:r>
            <a:r>
              <a:rPr sz="1059" spc="139" dirty="0">
                <a:latin typeface="Calibri"/>
                <a:cs typeface="Calibri"/>
              </a:rPr>
              <a:t>than  </a:t>
            </a:r>
            <a:r>
              <a:rPr sz="1059" spc="146" dirty="0">
                <a:latin typeface="Calibri"/>
                <a:cs typeface="Calibri"/>
              </a:rPr>
              <a:t>assets </a:t>
            </a:r>
            <a:r>
              <a:rPr sz="1059" spc="139" dirty="0">
                <a:latin typeface="Calibri"/>
                <a:cs typeface="Calibri"/>
              </a:rPr>
              <a:t>could </a:t>
            </a:r>
            <a:r>
              <a:rPr sz="1059" spc="152" dirty="0">
                <a:latin typeface="Calibri"/>
                <a:cs typeface="Calibri"/>
              </a:rPr>
              <a:t>soon </a:t>
            </a:r>
            <a:r>
              <a:rPr sz="1059" spc="142" dirty="0">
                <a:latin typeface="Calibri"/>
                <a:cs typeface="Calibri"/>
              </a:rPr>
              <a:t>run </a:t>
            </a:r>
            <a:r>
              <a:rPr sz="1059" spc="139" dirty="0">
                <a:latin typeface="Calibri"/>
                <a:cs typeface="Calibri"/>
              </a:rPr>
              <a:t>short </a:t>
            </a:r>
            <a:r>
              <a:rPr sz="1059" spc="106" dirty="0">
                <a:latin typeface="Calibri"/>
                <a:cs typeface="Calibri"/>
              </a:rPr>
              <a:t>of </a:t>
            </a:r>
            <a:r>
              <a:rPr sz="1059" spc="142" dirty="0">
                <a:latin typeface="Calibri"/>
                <a:cs typeface="Calibri"/>
              </a:rPr>
              <a:t>working </a:t>
            </a:r>
            <a:r>
              <a:rPr sz="1059" spc="122" dirty="0">
                <a:latin typeface="Calibri"/>
                <a:cs typeface="Calibri"/>
              </a:rPr>
              <a:t>capital.</a:t>
            </a:r>
            <a:endParaRPr sz="105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902843"/>
            <a:ext cx="6656294" cy="4242127"/>
          </a:xfrm>
          <a:custGeom>
            <a:avLst/>
            <a:gdLst/>
            <a:ahLst/>
            <a:cxnLst/>
            <a:rect l="l" t="t" r="r" b="b"/>
            <a:pathLst>
              <a:path w="10058400" h="6410325">
                <a:moveTo>
                  <a:pt x="0" y="0"/>
                </a:moveTo>
                <a:lnTo>
                  <a:pt x="10058399" y="0"/>
                </a:lnTo>
                <a:lnTo>
                  <a:pt x="10058399" y="6410324"/>
                </a:lnTo>
                <a:lnTo>
                  <a:pt x="0" y="64103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/>
          <p:nvPr/>
        </p:nvSpPr>
        <p:spPr>
          <a:xfrm>
            <a:off x="1568270" y="1859777"/>
            <a:ext cx="6049075" cy="97964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7985" marR="3362" indent="-420" algn="ctr">
              <a:lnSpc>
                <a:spcPct val="116500"/>
              </a:lnSpc>
              <a:spcBef>
                <a:spcPts val="66"/>
              </a:spcBef>
            </a:pPr>
            <a:r>
              <a:rPr sz="1092" spc="129" dirty="0">
                <a:latin typeface="Calibri"/>
                <a:cs typeface="Calibri"/>
              </a:rPr>
              <a:t>The term </a:t>
            </a:r>
            <a:r>
              <a:rPr sz="1092" spc="119" dirty="0">
                <a:latin typeface="Calibri"/>
                <a:cs typeface="Calibri"/>
              </a:rPr>
              <a:t>collateral </a:t>
            </a:r>
            <a:r>
              <a:rPr sz="1092" spc="129" dirty="0">
                <a:latin typeface="Calibri"/>
                <a:cs typeface="Calibri"/>
              </a:rPr>
              <a:t>refers </a:t>
            </a:r>
            <a:r>
              <a:rPr sz="1092" spc="86" dirty="0">
                <a:latin typeface="Calibri"/>
                <a:cs typeface="Calibri"/>
              </a:rPr>
              <a:t>to </a:t>
            </a:r>
            <a:r>
              <a:rPr sz="1092" spc="126" dirty="0">
                <a:latin typeface="Calibri"/>
                <a:cs typeface="Calibri"/>
              </a:rPr>
              <a:t>an </a:t>
            </a:r>
            <a:r>
              <a:rPr sz="1092" spc="132" dirty="0">
                <a:latin typeface="Calibri"/>
                <a:cs typeface="Calibri"/>
              </a:rPr>
              <a:t>asset </a:t>
            </a:r>
            <a:r>
              <a:rPr sz="1092" spc="109" dirty="0">
                <a:latin typeface="Calibri"/>
                <a:cs typeface="Calibri"/>
              </a:rPr>
              <a:t>that </a:t>
            </a:r>
            <a:r>
              <a:rPr sz="1092" spc="83" dirty="0">
                <a:latin typeface="Calibri"/>
                <a:cs typeface="Calibri"/>
              </a:rPr>
              <a:t>a </a:t>
            </a:r>
            <a:r>
              <a:rPr sz="1092" spc="132" dirty="0">
                <a:latin typeface="Calibri"/>
                <a:cs typeface="Calibri"/>
              </a:rPr>
              <a:t>lender accepts </a:t>
            </a:r>
            <a:r>
              <a:rPr sz="1092" spc="126" dirty="0">
                <a:latin typeface="Calibri"/>
                <a:cs typeface="Calibri"/>
              </a:rPr>
              <a:t>as security </a:t>
            </a:r>
            <a:r>
              <a:rPr sz="1092" spc="109" dirty="0">
                <a:latin typeface="Calibri"/>
                <a:cs typeface="Calibri"/>
              </a:rPr>
              <a:t>for </a:t>
            </a:r>
            <a:r>
              <a:rPr sz="1092" spc="83" dirty="0">
                <a:latin typeface="Calibri"/>
                <a:cs typeface="Calibri"/>
              </a:rPr>
              <a:t>a </a:t>
            </a:r>
            <a:r>
              <a:rPr sz="1092" spc="119" dirty="0">
                <a:latin typeface="Calibri"/>
                <a:cs typeface="Calibri"/>
              </a:rPr>
              <a:t>loan.  </a:t>
            </a:r>
            <a:r>
              <a:rPr sz="1092" spc="126" dirty="0">
                <a:latin typeface="Calibri"/>
                <a:cs typeface="Calibri"/>
              </a:rPr>
              <a:t>Collateral </a:t>
            </a:r>
            <a:r>
              <a:rPr sz="1092" spc="142" dirty="0">
                <a:latin typeface="Calibri"/>
                <a:cs typeface="Calibri"/>
              </a:rPr>
              <a:t>may </a:t>
            </a:r>
            <a:r>
              <a:rPr sz="1092" spc="116" dirty="0">
                <a:latin typeface="Calibri"/>
                <a:cs typeface="Calibri"/>
              </a:rPr>
              <a:t>take </a:t>
            </a:r>
            <a:r>
              <a:rPr sz="1092" spc="109" dirty="0">
                <a:latin typeface="Calibri"/>
                <a:cs typeface="Calibri"/>
              </a:rPr>
              <a:t>the </a:t>
            </a:r>
            <a:r>
              <a:rPr sz="1092" spc="135" dirty="0">
                <a:latin typeface="Calibri"/>
                <a:cs typeface="Calibri"/>
              </a:rPr>
              <a:t>form </a:t>
            </a:r>
            <a:r>
              <a:rPr sz="1092" spc="96" dirty="0">
                <a:latin typeface="Calibri"/>
                <a:cs typeface="Calibri"/>
              </a:rPr>
              <a:t>of </a:t>
            </a:r>
            <a:r>
              <a:rPr sz="1092" spc="116" dirty="0">
                <a:latin typeface="Calibri"/>
                <a:cs typeface="Calibri"/>
              </a:rPr>
              <a:t>real </a:t>
            </a:r>
            <a:r>
              <a:rPr sz="1092" spc="119" dirty="0">
                <a:latin typeface="Calibri"/>
                <a:cs typeface="Calibri"/>
              </a:rPr>
              <a:t>estate </a:t>
            </a:r>
            <a:r>
              <a:rPr sz="1092" spc="109" dirty="0">
                <a:latin typeface="Calibri"/>
                <a:cs typeface="Calibri"/>
              </a:rPr>
              <a:t>or </a:t>
            </a:r>
            <a:r>
              <a:rPr sz="1092" spc="126" dirty="0">
                <a:latin typeface="Calibri"/>
                <a:cs typeface="Calibri"/>
              </a:rPr>
              <a:t>other </a:t>
            </a:r>
            <a:r>
              <a:rPr sz="1092" spc="135" dirty="0">
                <a:latin typeface="Calibri"/>
                <a:cs typeface="Calibri"/>
              </a:rPr>
              <a:t>kinds </a:t>
            </a:r>
            <a:r>
              <a:rPr sz="1092" spc="96" dirty="0">
                <a:latin typeface="Calibri"/>
                <a:cs typeface="Calibri"/>
              </a:rPr>
              <a:t>of </a:t>
            </a:r>
            <a:r>
              <a:rPr sz="1092" spc="126" dirty="0">
                <a:latin typeface="Calibri"/>
                <a:cs typeface="Calibri"/>
              </a:rPr>
              <a:t>assets, </a:t>
            </a:r>
            <a:r>
              <a:rPr sz="1092" spc="146" dirty="0">
                <a:latin typeface="Calibri"/>
                <a:cs typeface="Calibri"/>
              </a:rPr>
              <a:t>depending </a:t>
            </a:r>
            <a:r>
              <a:rPr sz="1092" spc="126" dirty="0">
                <a:latin typeface="Calibri"/>
                <a:cs typeface="Calibri"/>
              </a:rPr>
              <a:t>on  </a:t>
            </a:r>
            <a:r>
              <a:rPr sz="1092" spc="109" dirty="0">
                <a:latin typeface="Calibri"/>
                <a:cs typeface="Calibri"/>
              </a:rPr>
              <a:t>the </a:t>
            </a:r>
            <a:r>
              <a:rPr sz="1092" spc="149" dirty="0">
                <a:latin typeface="Calibri"/>
                <a:cs typeface="Calibri"/>
              </a:rPr>
              <a:t>purpose </a:t>
            </a:r>
            <a:r>
              <a:rPr sz="1092" spc="96" dirty="0">
                <a:latin typeface="Calibri"/>
                <a:cs typeface="Calibri"/>
              </a:rPr>
              <a:t>of </a:t>
            </a:r>
            <a:r>
              <a:rPr sz="1092" spc="109" dirty="0">
                <a:latin typeface="Calibri"/>
                <a:cs typeface="Calibri"/>
              </a:rPr>
              <a:t>the </a:t>
            </a:r>
            <a:r>
              <a:rPr sz="1092" spc="119" dirty="0">
                <a:latin typeface="Calibri"/>
                <a:cs typeface="Calibri"/>
              </a:rPr>
              <a:t>loan. </a:t>
            </a:r>
            <a:r>
              <a:rPr sz="1092" spc="129" dirty="0">
                <a:latin typeface="Calibri"/>
                <a:cs typeface="Calibri"/>
              </a:rPr>
              <a:t>The </a:t>
            </a:r>
            <a:r>
              <a:rPr sz="1092" spc="119" dirty="0">
                <a:latin typeface="Calibri"/>
                <a:cs typeface="Calibri"/>
              </a:rPr>
              <a:t>collateral acts </a:t>
            </a:r>
            <a:r>
              <a:rPr sz="1092" spc="126" dirty="0">
                <a:latin typeface="Calibri"/>
                <a:cs typeface="Calibri"/>
              </a:rPr>
              <a:t>as </a:t>
            </a:r>
            <a:r>
              <a:rPr sz="1092" spc="83" dirty="0">
                <a:latin typeface="Calibri"/>
                <a:cs typeface="Calibri"/>
              </a:rPr>
              <a:t>a </a:t>
            </a:r>
            <a:r>
              <a:rPr sz="1092" spc="135" dirty="0">
                <a:latin typeface="Calibri"/>
                <a:cs typeface="Calibri"/>
              </a:rPr>
              <a:t>form </a:t>
            </a:r>
            <a:r>
              <a:rPr sz="1092" spc="96" dirty="0">
                <a:latin typeface="Calibri"/>
                <a:cs typeface="Calibri"/>
              </a:rPr>
              <a:t>of </a:t>
            </a:r>
            <a:r>
              <a:rPr sz="1092" spc="129" dirty="0">
                <a:latin typeface="Calibri"/>
                <a:cs typeface="Calibri"/>
              </a:rPr>
              <a:t>protection </a:t>
            </a:r>
            <a:r>
              <a:rPr sz="1092" spc="109" dirty="0">
                <a:latin typeface="Calibri"/>
                <a:cs typeface="Calibri"/>
              </a:rPr>
              <a:t>for the </a:t>
            </a:r>
            <a:r>
              <a:rPr sz="1092" spc="126" dirty="0">
                <a:latin typeface="Calibri"/>
                <a:cs typeface="Calibri"/>
              </a:rPr>
              <a:t>lender.  </a:t>
            </a:r>
            <a:r>
              <a:rPr sz="1092" spc="122" dirty="0">
                <a:latin typeface="Calibri"/>
                <a:cs typeface="Calibri"/>
              </a:rPr>
              <a:t>That </a:t>
            </a:r>
            <a:r>
              <a:rPr sz="1092" spc="86" dirty="0">
                <a:latin typeface="Calibri"/>
                <a:cs typeface="Calibri"/>
              </a:rPr>
              <a:t>is, </a:t>
            </a:r>
            <a:r>
              <a:rPr sz="1092" spc="66" dirty="0">
                <a:latin typeface="Calibri"/>
                <a:cs typeface="Calibri"/>
              </a:rPr>
              <a:t>if </a:t>
            </a:r>
            <a:r>
              <a:rPr sz="1092" spc="109" dirty="0">
                <a:latin typeface="Calibri"/>
                <a:cs typeface="Calibri"/>
              </a:rPr>
              <a:t>the </a:t>
            </a:r>
            <a:r>
              <a:rPr sz="1092" spc="139" dirty="0">
                <a:latin typeface="Calibri"/>
                <a:cs typeface="Calibri"/>
              </a:rPr>
              <a:t>borrower </a:t>
            </a:r>
            <a:r>
              <a:rPr sz="1092" spc="129" dirty="0">
                <a:latin typeface="Calibri"/>
                <a:cs typeface="Calibri"/>
              </a:rPr>
              <a:t>defaults </a:t>
            </a:r>
            <a:r>
              <a:rPr sz="1092" spc="126" dirty="0">
                <a:latin typeface="Calibri"/>
                <a:cs typeface="Calibri"/>
              </a:rPr>
              <a:t>on </a:t>
            </a:r>
            <a:r>
              <a:rPr sz="1092" spc="113" dirty="0">
                <a:latin typeface="Calibri"/>
                <a:cs typeface="Calibri"/>
              </a:rPr>
              <a:t>their </a:t>
            </a:r>
            <a:r>
              <a:rPr sz="1092" spc="126" dirty="0">
                <a:latin typeface="Calibri"/>
                <a:cs typeface="Calibri"/>
              </a:rPr>
              <a:t>loan </a:t>
            </a:r>
            <a:r>
              <a:rPr sz="1092" spc="139" dirty="0">
                <a:latin typeface="Calibri"/>
                <a:cs typeface="Calibri"/>
              </a:rPr>
              <a:t>payments, </a:t>
            </a:r>
            <a:r>
              <a:rPr sz="1092" spc="109" dirty="0">
                <a:latin typeface="Calibri"/>
                <a:cs typeface="Calibri"/>
              </a:rPr>
              <a:t>the </a:t>
            </a:r>
            <a:r>
              <a:rPr sz="1092" spc="132" dirty="0">
                <a:latin typeface="Calibri"/>
                <a:cs typeface="Calibri"/>
              </a:rPr>
              <a:t>lender </a:t>
            </a:r>
            <a:r>
              <a:rPr sz="1092" spc="129" dirty="0">
                <a:latin typeface="Calibri"/>
                <a:cs typeface="Calibri"/>
              </a:rPr>
              <a:t>can </a:t>
            </a:r>
            <a:r>
              <a:rPr sz="1092" spc="126" dirty="0">
                <a:latin typeface="Calibri"/>
                <a:cs typeface="Calibri"/>
              </a:rPr>
              <a:t>seize </a:t>
            </a:r>
            <a:r>
              <a:rPr sz="1092" spc="109" dirty="0">
                <a:latin typeface="Calibri"/>
                <a:cs typeface="Calibri"/>
              </a:rPr>
              <a:t>the  </a:t>
            </a:r>
            <a:r>
              <a:rPr sz="1092" spc="119" dirty="0">
                <a:latin typeface="Calibri"/>
                <a:cs typeface="Calibri"/>
              </a:rPr>
              <a:t>collateral </a:t>
            </a:r>
            <a:r>
              <a:rPr sz="1092" spc="139" dirty="0">
                <a:latin typeface="Calibri"/>
                <a:cs typeface="Calibri"/>
              </a:rPr>
              <a:t>and </a:t>
            </a:r>
            <a:r>
              <a:rPr sz="1092" spc="109" dirty="0">
                <a:latin typeface="Calibri"/>
                <a:cs typeface="Calibri"/>
              </a:rPr>
              <a:t>sell </a:t>
            </a:r>
            <a:r>
              <a:rPr sz="1092" spc="60" dirty="0">
                <a:latin typeface="Calibri"/>
                <a:cs typeface="Calibri"/>
              </a:rPr>
              <a:t>it </a:t>
            </a:r>
            <a:r>
              <a:rPr sz="1092" spc="86" dirty="0">
                <a:latin typeface="Calibri"/>
                <a:cs typeface="Calibri"/>
              </a:rPr>
              <a:t>to </a:t>
            </a:r>
            <a:r>
              <a:rPr sz="1092" spc="139" dirty="0">
                <a:latin typeface="Calibri"/>
                <a:cs typeface="Calibri"/>
              </a:rPr>
              <a:t>recoup </a:t>
            </a:r>
            <a:r>
              <a:rPr sz="1092" spc="152" dirty="0">
                <a:latin typeface="Calibri"/>
                <a:cs typeface="Calibri"/>
              </a:rPr>
              <a:t>some </a:t>
            </a:r>
            <a:r>
              <a:rPr sz="1092" spc="109" dirty="0">
                <a:latin typeface="Calibri"/>
                <a:cs typeface="Calibri"/>
              </a:rPr>
              <a:t>or </a:t>
            </a:r>
            <a:r>
              <a:rPr sz="1092" spc="93" dirty="0">
                <a:latin typeface="Calibri"/>
                <a:cs typeface="Calibri"/>
              </a:rPr>
              <a:t>all </a:t>
            </a:r>
            <a:r>
              <a:rPr sz="1092" spc="96" dirty="0">
                <a:latin typeface="Calibri"/>
                <a:cs typeface="Calibri"/>
              </a:rPr>
              <a:t>of its</a:t>
            </a:r>
            <a:r>
              <a:rPr sz="1092" spc="324" dirty="0">
                <a:latin typeface="Calibri"/>
                <a:cs typeface="Calibri"/>
              </a:rPr>
              <a:t> </a:t>
            </a:r>
            <a:r>
              <a:rPr sz="1092" spc="132" dirty="0">
                <a:latin typeface="Calibri"/>
                <a:cs typeface="Calibri"/>
              </a:rPr>
              <a:t>losses.</a:t>
            </a:r>
            <a:endParaRPr sz="1092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3334" y="1013467"/>
            <a:ext cx="3066350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8405">
              <a:spcBef>
                <a:spcPts val="73"/>
              </a:spcBef>
            </a:pPr>
            <a:r>
              <a:rPr spc="-119" dirty="0"/>
              <a:t>COLLATERAL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0018" y="0"/>
            <a:ext cx="5330498" cy="5140979"/>
          </a:xfrm>
          <a:custGeom>
            <a:avLst/>
            <a:gdLst/>
            <a:ahLst/>
            <a:cxnLst/>
            <a:rect l="l" t="t" r="r" b="b"/>
            <a:pathLst>
              <a:path w="8054975" h="7768590">
                <a:moveTo>
                  <a:pt x="0" y="0"/>
                </a:moveTo>
                <a:lnTo>
                  <a:pt x="8054417" y="0"/>
                </a:lnTo>
                <a:lnTo>
                  <a:pt x="8054417" y="7768249"/>
                </a:lnTo>
                <a:lnTo>
                  <a:pt x="0" y="77682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3846" y="98052"/>
            <a:ext cx="4902754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530105">
              <a:spcBef>
                <a:spcPts val="73"/>
              </a:spcBef>
            </a:pPr>
            <a:r>
              <a:rPr spc="-119" dirty="0"/>
              <a:t>COLLATERAL</a:t>
            </a:r>
          </a:p>
        </p:txBody>
      </p:sp>
      <p:sp>
        <p:nvSpPr>
          <p:cNvPr id="4" name="object 4"/>
          <p:cNvSpPr/>
          <p:nvPr/>
        </p:nvSpPr>
        <p:spPr>
          <a:xfrm>
            <a:off x="2986622" y="1622084"/>
            <a:ext cx="49214" cy="49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/>
          <p:nvPr/>
        </p:nvSpPr>
        <p:spPr>
          <a:xfrm>
            <a:off x="2986622" y="1818941"/>
            <a:ext cx="49214" cy="4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6" name="object 6"/>
          <p:cNvSpPr/>
          <p:nvPr/>
        </p:nvSpPr>
        <p:spPr>
          <a:xfrm>
            <a:off x="2986622" y="2015798"/>
            <a:ext cx="49214" cy="4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7" name="object 7"/>
          <p:cNvSpPr/>
          <p:nvPr/>
        </p:nvSpPr>
        <p:spPr>
          <a:xfrm>
            <a:off x="2986622" y="2409513"/>
            <a:ext cx="49214" cy="4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8" name="object 8"/>
          <p:cNvSpPr/>
          <p:nvPr/>
        </p:nvSpPr>
        <p:spPr>
          <a:xfrm>
            <a:off x="2986622" y="2803227"/>
            <a:ext cx="49214" cy="4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08EA1F-665C-45A7-8B4E-24E163460739}"/>
              </a:ext>
            </a:extLst>
          </p:cNvPr>
          <p:cNvSpPr/>
          <p:nvPr/>
        </p:nvSpPr>
        <p:spPr>
          <a:xfrm>
            <a:off x="2819400" y="1504950"/>
            <a:ext cx="381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600200" y="1174983"/>
            <a:ext cx="6427786" cy="2567487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086328">
              <a:spcBef>
                <a:spcPts val="79"/>
              </a:spcBef>
            </a:pPr>
            <a:r>
              <a:rPr spc="-17" dirty="0"/>
              <a:t>KEY</a:t>
            </a:r>
            <a:r>
              <a:rPr spc="135" dirty="0"/>
              <a:t> </a:t>
            </a:r>
            <a:r>
              <a:rPr spc="23" dirty="0"/>
              <a:t>TAKEAWAYS</a:t>
            </a:r>
            <a:endParaRPr lang="en-US" sz="1324" dirty="0"/>
          </a:p>
          <a:p>
            <a:pPr marL="1325026" marR="362670">
              <a:lnSpc>
                <a:spcPct val="118300"/>
              </a:lnSpc>
            </a:pPr>
            <a:endParaRPr lang="en-US" sz="1324" b="0" spc="132" dirty="0">
              <a:latin typeface="Calibri"/>
              <a:cs typeface="Calibri"/>
            </a:endParaRPr>
          </a:p>
          <a:p>
            <a:pPr marL="1610776" marR="362670" indent="-285750">
              <a:lnSpc>
                <a:spcPct val="118300"/>
              </a:lnSpc>
              <a:buFont typeface="Arial" panose="020B0604020202020204" pitchFamily="34" charset="0"/>
              <a:buChar char="•"/>
            </a:pPr>
            <a:r>
              <a:rPr lang="en-US" sz="1324" b="0" spc="132" dirty="0">
                <a:latin typeface="Calibri"/>
                <a:cs typeface="Calibri"/>
              </a:rPr>
              <a:t>Collateral is an item of value used to secure a loan.</a:t>
            </a:r>
          </a:p>
          <a:p>
            <a:pPr marL="1610776" marR="362670" indent="-285750">
              <a:lnSpc>
                <a:spcPct val="118300"/>
              </a:lnSpc>
              <a:buFont typeface="Arial" panose="020B0604020202020204" pitchFamily="34" charset="0"/>
              <a:buChar char="•"/>
            </a:pPr>
            <a:r>
              <a:rPr lang="en-US" sz="1324" b="0" spc="132" dirty="0">
                <a:latin typeface="Calibri"/>
                <a:cs typeface="Calibri"/>
              </a:rPr>
              <a:t>Collateral minimizes the risk for lenders.</a:t>
            </a:r>
          </a:p>
          <a:p>
            <a:pPr marL="1610776" marR="362670" indent="-285750">
              <a:lnSpc>
                <a:spcPct val="118300"/>
              </a:lnSpc>
              <a:buFont typeface="Arial" panose="020B0604020202020204" pitchFamily="34" charset="0"/>
              <a:buChar char="•"/>
            </a:pPr>
            <a:r>
              <a:rPr lang="en-US" sz="1324" b="0" spc="132" dirty="0">
                <a:latin typeface="Calibri"/>
                <a:cs typeface="Calibri"/>
              </a:rPr>
              <a:t>If a borrower defaults on the loan, the lender can seize the collateral and sell it to recoup its losses.</a:t>
            </a:r>
          </a:p>
          <a:p>
            <a:pPr marL="1610776" marR="362670" indent="-285750">
              <a:lnSpc>
                <a:spcPct val="118300"/>
              </a:lnSpc>
              <a:buFont typeface="Arial" panose="020B0604020202020204" pitchFamily="34" charset="0"/>
              <a:buChar char="•"/>
            </a:pPr>
            <a:r>
              <a:rPr lang="en-US" sz="1324" b="0" spc="132" dirty="0">
                <a:latin typeface="Calibri"/>
                <a:cs typeface="Calibri"/>
              </a:rPr>
              <a:t>Mortgages and car loans are two types of collateralized loans.</a:t>
            </a:r>
          </a:p>
          <a:p>
            <a:pPr marL="1610776" marR="362670" indent="-285750">
              <a:lnSpc>
                <a:spcPct val="118300"/>
              </a:lnSpc>
              <a:buFont typeface="Arial" panose="020B0604020202020204" pitchFamily="34" charset="0"/>
              <a:buChar char="•"/>
            </a:pPr>
            <a:r>
              <a:rPr lang="en-US" sz="1324" b="0" spc="132" dirty="0">
                <a:latin typeface="Calibri"/>
                <a:cs typeface="Calibri"/>
              </a:rPr>
              <a:t>Other personal assets, such as a savings or investment account, can be used to secure a collateralized personal loan.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0018" y="0"/>
            <a:ext cx="5330498" cy="5143500"/>
          </a:xfrm>
          <a:custGeom>
            <a:avLst/>
            <a:gdLst/>
            <a:ahLst/>
            <a:cxnLst/>
            <a:rect l="l" t="t" r="r" b="b"/>
            <a:pathLst>
              <a:path w="8054975" h="7772400">
                <a:moveTo>
                  <a:pt x="8054417" y="0"/>
                </a:moveTo>
                <a:lnTo>
                  <a:pt x="8054417" y="7772399"/>
                </a:lnTo>
                <a:lnTo>
                  <a:pt x="0" y="7772399"/>
                </a:lnTo>
                <a:lnTo>
                  <a:pt x="0" y="0"/>
                </a:lnTo>
                <a:lnTo>
                  <a:pt x="8054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3846" y="98052"/>
            <a:ext cx="4978954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530105">
              <a:spcBef>
                <a:spcPts val="73"/>
              </a:spcBef>
            </a:pPr>
            <a:r>
              <a:rPr spc="-119" dirty="0"/>
              <a:t>COLLATERAL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6819" y="993124"/>
            <a:ext cx="4569899" cy="3928820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8405">
              <a:spcBef>
                <a:spcPts val="79"/>
              </a:spcBef>
            </a:pPr>
            <a:r>
              <a:rPr sz="1092" b="1" spc="109" dirty="0">
                <a:latin typeface="Arial"/>
                <a:cs typeface="Arial"/>
              </a:rPr>
              <a:t>How </a:t>
            </a:r>
            <a:r>
              <a:rPr sz="1092" b="1" spc="106" dirty="0">
                <a:latin typeface="Arial"/>
                <a:cs typeface="Arial"/>
              </a:rPr>
              <a:t>Collateral</a:t>
            </a:r>
            <a:r>
              <a:rPr sz="1092" b="1" spc="165" dirty="0">
                <a:latin typeface="Arial"/>
                <a:cs typeface="Arial"/>
              </a:rPr>
              <a:t> </a:t>
            </a:r>
            <a:r>
              <a:rPr sz="1092" b="1" spc="89" dirty="0">
                <a:latin typeface="Arial"/>
                <a:cs typeface="Arial"/>
              </a:rPr>
              <a:t>Works</a:t>
            </a:r>
            <a:endParaRPr sz="1092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324" dirty="0">
              <a:latin typeface="Arial"/>
              <a:cs typeface="Arial"/>
            </a:endParaRPr>
          </a:p>
          <a:p>
            <a:pPr marL="8405" marR="3362">
              <a:lnSpc>
                <a:spcPct val="118300"/>
              </a:lnSpc>
            </a:pPr>
            <a:r>
              <a:rPr sz="1092" spc="142" dirty="0">
                <a:latin typeface="Calibri"/>
                <a:cs typeface="Calibri"/>
              </a:rPr>
              <a:t>Before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39" dirty="0">
                <a:latin typeface="Calibri"/>
                <a:cs typeface="Calibri"/>
              </a:rPr>
              <a:t>lender </a:t>
            </a:r>
            <a:r>
              <a:rPr sz="1092" spc="149" dirty="0">
                <a:latin typeface="Calibri"/>
                <a:cs typeface="Calibri"/>
              </a:rPr>
              <a:t>issues </a:t>
            </a:r>
            <a:r>
              <a:rPr sz="1092" spc="135" dirty="0">
                <a:latin typeface="Calibri"/>
                <a:cs typeface="Calibri"/>
              </a:rPr>
              <a:t>you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22" dirty="0">
                <a:latin typeface="Calibri"/>
                <a:cs typeface="Calibri"/>
              </a:rPr>
              <a:t>loan, </a:t>
            </a:r>
            <a:r>
              <a:rPr sz="1092" spc="63" dirty="0">
                <a:latin typeface="Calibri"/>
                <a:cs typeface="Calibri"/>
              </a:rPr>
              <a:t>it </a:t>
            </a:r>
            <a:r>
              <a:rPr sz="1092" spc="139" dirty="0">
                <a:latin typeface="Calibri"/>
                <a:cs typeface="Calibri"/>
              </a:rPr>
              <a:t>wants </a:t>
            </a:r>
            <a:r>
              <a:rPr sz="1092" spc="96" dirty="0">
                <a:latin typeface="Calibri"/>
                <a:cs typeface="Calibri"/>
              </a:rPr>
              <a:t>to </a:t>
            </a:r>
            <a:r>
              <a:rPr sz="1092" spc="146" dirty="0">
                <a:latin typeface="Calibri"/>
                <a:cs typeface="Calibri"/>
              </a:rPr>
              <a:t>know </a:t>
            </a:r>
            <a:r>
              <a:rPr sz="1092" spc="119" dirty="0">
                <a:latin typeface="Calibri"/>
                <a:cs typeface="Calibri"/>
              </a:rPr>
              <a:t>that </a:t>
            </a:r>
            <a:r>
              <a:rPr sz="1092" spc="135" dirty="0">
                <a:latin typeface="Calibri"/>
                <a:cs typeface="Calibri"/>
              </a:rPr>
              <a:t>you  </a:t>
            </a:r>
            <a:r>
              <a:rPr sz="1092" spc="139" dirty="0">
                <a:latin typeface="Calibri"/>
                <a:cs typeface="Calibri"/>
              </a:rPr>
              <a:t>have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16" dirty="0">
                <a:latin typeface="Calibri"/>
                <a:cs typeface="Calibri"/>
              </a:rPr>
              <a:t>ability </a:t>
            </a:r>
            <a:r>
              <a:rPr sz="1092" spc="96" dirty="0">
                <a:latin typeface="Calibri"/>
                <a:cs typeface="Calibri"/>
              </a:rPr>
              <a:t>to </a:t>
            </a:r>
            <a:r>
              <a:rPr sz="1092" spc="142" dirty="0">
                <a:latin typeface="Calibri"/>
                <a:cs typeface="Calibri"/>
              </a:rPr>
              <a:t>repay </a:t>
            </a:r>
            <a:r>
              <a:rPr sz="1092" spc="73" dirty="0">
                <a:latin typeface="Calibri"/>
                <a:cs typeface="Calibri"/>
              </a:rPr>
              <a:t>it. </a:t>
            </a:r>
            <a:r>
              <a:rPr sz="1092" spc="129" dirty="0">
                <a:latin typeface="Calibri"/>
                <a:cs typeface="Calibri"/>
              </a:rPr>
              <a:t>That's </a:t>
            </a:r>
            <a:r>
              <a:rPr sz="1092" spc="132" dirty="0">
                <a:latin typeface="Calibri"/>
                <a:cs typeface="Calibri"/>
              </a:rPr>
              <a:t>why </a:t>
            </a:r>
            <a:r>
              <a:rPr sz="1092" spc="159" dirty="0">
                <a:latin typeface="Calibri"/>
                <a:cs typeface="Calibri"/>
              </a:rPr>
              <a:t>many </a:t>
            </a:r>
            <a:r>
              <a:rPr sz="1092" spc="103" dirty="0">
                <a:latin typeface="Calibri"/>
                <a:cs typeface="Calibri"/>
              </a:rPr>
              <a:t>of </a:t>
            </a:r>
            <a:r>
              <a:rPr sz="1092" spc="146" dirty="0">
                <a:latin typeface="Calibri"/>
                <a:cs typeface="Calibri"/>
              </a:rPr>
              <a:t>them </a:t>
            </a:r>
            <a:r>
              <a:rPr sz="1092" spc="139" dirty="0">
                <a:latin typeface="Calibri"/>
                <a:cs typeface="Calibri"/>
              </a:rPr>
              <a:t>require  </a:t>
            </a:r>
            <a:r>
              <a:rPr sz="1092" spc="162" dirty="0">
                <a:latin typeface="Calibri"/>
                <a:cs typeface="Calibri"/>
              </a:rPr>
              <a:t>some </a:t>
            </a:r>
            <a:r>
              <a:rPr sz="1092" spc="146" dirty="0">
                <a:latin typeface="Calibri"/>
                <a:cs typeface="Calibri"/>
              </a:rPr>
              <a:t>form </a:t>
            </a:r>
            <a:r>
              <a:rPr sz="1092" spc="103" dirty="0">
                <a:latin typeface="Calibri"/>
                <a:cs typeface="Calibri"/>
              </a:rPr>
              <a:t>of </a:t>
            </a:r>
            <a:r>
              <a:rPr sz="1092" spc="129" dirty="0">
                <a:latin typeface="Calibri"/>
                <a:cs typeface="Calibri"/>
              </a:rPr>
              <a:t>security. </a:t>
            </a:r>
            <a:r>
              <a:rPr sz="1092" spc="135" dirty="0">
                <a:latin typeface="Calibri"/>
                <a:cs typeface="Calibri"/>
              </a:rPr>
              <a:t>This </a:t>
            </a:r>
            <a:r>
              <a:rPr sz="1092" spc="132" dirty="0">
                <a:latin typeface="Calibri"/>
                <a:cs typeface="Calibri"/>
              </a:rPr>
              <a:t>security </a:t>
            </a:r>
            <a:r>
              <a:rPr sz="1092" spc="103" dirty="0">
                <a:latin typeface="Calibri"/>
                <a:cs typeface="Calibri"/>
              </a:rPr>
              <a:t>is </a:t>
            </a:r>
            <a:r>
              <a:rPr sz="1092" spc="129" dirty="0">
                <a:latin typeface="Calibri"/>
                <a:cs typeface="Calibri"/>
              </a:rPr>
              <a:t>called collateral </a:t>
            </a:r>
            <a:r>
              <a:rPr sz="1092" spc="135" dirty="0">
                <a:latin typeface="Calibri"/>
                <a:cs typeface="Calibri"/>
              </a:rPr>
              <a:t>which  </a:t>
            </a:r>
            <a:r>
              <a:rPr sz="1092" spc="152" dirty="0">
                <a:latin typeface="Calibri"/>
                <a:cs typeface="Calibri"/>
              </a:rPr>
              <a:t>minimizes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26" dirty="0">
                <a:latin typeface="Calibri"/>
                <a:cs typeface="Calibri"/>
              </a:rPr>
              <a:t>risk </a:t>
            </a:r>
            <a:r>
              <a:rPr sz="1092" spc="119" dirty="0">
                <a:latin typeface="Calibri"/>
                <a:cs typeface="Calibri"/>
              </a:rPr>
              <a:t>for </a:t>
            </a:r>
            <a:r>
              <a:rPr sz="1092" spc="139" dirty="0">
                <a:latin typeface="Calibri"/>
                <a:cs typeface="Calibri"/>
              </a:rPr>
              <a:t>lenders. </a:t>
            </a:r>
            <a:r>
              <a:rPr sz="1092" spc="66" dirty="0">
                <a:latin typeface="Calibri"/>
                <a:cs typeface="Calibri"/>
              </a:rPr>
              <a:t>It </a:t>
            </a:r>
            <a:r>
              <a:rPr sz="1092" spc="142" dirty="0">
                <a:latin typeface="Calibri"/>
                <a:cs typeface="Calibri"/>
              </a:rPr>
              <a:t>helps </a:t>
            </a:r>
            <a:r>
              <a:rPr sz="1092" spc="96" dirty="0">
                <a:latin typeface="Calibri"/>
                <a:cs typeface="Calibri"/>
              </a:rPr>
              <a:t>to </a:t>
            </a:r>
            <a:r>
              <a:rPr sz="1092" spc="152" dirty="0">
                <a:latin typeface="Calibri"/>
                <a:cs typeface="Calibri"/>
              </a:rPr>
              <a:t>ensure </a:t>
            </a:r>
            <a:r>
              <a:rPr sz="1092" spc="119" dirty="0">
                <a:latin typeface="Calibri"/>
                <a:cs typeface="Calibri"/>
              </a:rPr>
              <a:t>that</a:t>
            </a:r>
            <a:r>
              <a:rPr sz="1092" spc="149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the</a:t>
            </a:r>
            <a:endParaRPr sz="1092" dirty="0">
              <a:latin typeface="Calibri"/>
              <a:cs typeface="Calibri"/>
            </a:endParaRPr>
          </a:p>
          <a:p>
            <a:pPr marL="8405">
              <a:spcBef>
                <a:spcPts val="238"/>
              </a:spcBef>
            </a:pPr>
            <a:r>
              <a:rPr sz="1092" spc="149" dirty="0">
                <a:latin typeface="Calibri"/>
                <a:cs typeface="Calibri"/>
              </a:rPr>
              <a:t>borrower keeps </a:t>
            </a:r>
            <a:r>
              <a:rPr sz="1092" spc="142" dirty="0">
                <a:latin typeface="Calibri"/>
                <a:cs typeface="Calibri"/>
              </a:rPr>
              <a:t>up </a:t>
            </a:r>
            <a:r>
              <a:rPr sz="1092" spc="116" dirty="0">
                <a:latin typeface="Calibri"/>
                <a:cs typeface="Calibri"/>
              </a:rPr>
              <a:t>with </a:t>
            </a:r>
            <a:r>
              <a:rPr sz="1092" spc="122" dirty="0">
                <a:latin typeface="Calibri"/>
                <a:cs typeface="Calibri"/>
              </a:rPr>
              <a:t>their </a:t>
            </a:r>
            <a:r>
              <a:rPr sz="1092" spc="132" dirty="0">
                <a:latin typeface="Calibri"/>
                <a:cs typeface="Calibri"/>
              </a:rPr>
              <a:t>financial obligation. </a:t>
            </a:r>
            <a:r>
              <a:rPr sz="1092" spc="106" dirty="0">
                <a:latin typeface="Calibri"/>
                <a:cs typeface="Calibri"/>
              </a:rPr>
              <a:t>In</a:t>
            </a:r>
            <a:r>
              <a:rPr sz="1092" spc="251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the</a:t>
            </a:r>
            <a:endParaRPr sz="1092" dirty="0">
              <a:latin typeface="Calibri"/>
              <a:cs typeface="Calibri"/>
            </a:endParaRPr>
          </a:p>
          <a:p>
            <a:pPr marL="8405" marR="197514">
              <a:lnSpc>
                <a:spcPct val="118300"/>
              </a:lnSpc>
            </a:pPr>
            <a:r>
              <a:rPr sz="1092" spc="129" dirty="0">
                <a:latin typeface="Calibri"/>
                <a:cs typeface="Calibri"/>
              </a:rPr>
              <a:t>event </a:t>
            </a:r>
            <a:r>
              <a:rPr sz="1092" spc="119" dirty="0">
                <a:latin typeface="Calibri"/>
                <a:cs typeface="Calibri"/>
              </a:rPr>
              <a:t>that the </a:t>
            </a:r>
            <a:r>
              <a:rPr sz="1092" spc="149" dirty="0">
                <a:latin typeface="Calibri"/>
                <a:cs typeface="Calibri"/>
              </a:rPr>
              <a:t>borrower does </a:t>
            </a:r>
            <a:r>
              <a:rPr sz="1092" spc="126" dirty="0">
                <a:latin typeface="Calibri"/>
                <a:cs typeface="Calibri"/>
              </a:rPr>
              <a:t>default,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39" dirty="0">
                <a:latin typeface="Calibri"/>
                <a:cs typeface="Calibri"/>
              </a:rPr>
              <a:t>lender </a:t>
            </a:r>
            <a:r>
              <a:rPr sz="1092" spc="135" dirty="0">
                <a:latin typeface="Calibri"/>
                <a:cs typeface="Calibri"/>
              </a:rPr>
              <a:t>can </a:t>
            </a:r>
            <a:r>
              <a:rPr sz="1092" spc="132" dirty="0">
                <a:latin typeface="Calibri"/>
                <a:cs typeface="Calibri"/>
              </a:rPr>
              <a:t>seize 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29" dirty="0">
                <a:latin typeface="Calibri"/>
                <a:cs typeface="Calibri"/>
              </a:rPr>
              <a:t>collateral </a:t>
            </a:r>
            <a:r>
              <a:rPr sz="1092" spc="149" dirty="0">
                <a:latin typeface="Calibri"/>
                <a:cs typeface="Calibri"/>
              </a:rPr>
              <a:t>and </a:t>
            </a:r>
            <a:r>
              <a:rPr sz="1092" spc="116" dirty="0">
                <a:latin typeface="Calibri"/>
                <a:cs typeface="Calibri"/>
              </a:rPr>
              <a:t>sell </a:t>
            </a:r>
            <a:r>
              <a:rPr sz="1092" spc="66" dirty="0">
                <a:latin typeface="Calibri"/>
                <a:cs typeface="Calibri"/>
              </a:rPr>
              <a:t>it, </a:t>
            </a:r>
            <a:r>
              <a:rPr sz="1092" spc="142" dirty="0">
                <a:latin typeface="Calibri"/>
                <a:cs typeface="Calibri"/>
              </a:rPr>
              <a:t>applying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59" dirty="0">
                <a:latin typeface="Calibri"/>
                <a:cs typeface="Calibri"/>
              </a:rPr>
              <a:t>money </a:t>
            </a:r>
            <a:r>
              <a:rPr sz="1092" spc="63" dirty="0">
                <a:latin typeface="Calibri"/>
                <a:cs typeface="Calibri"/>
              </a:rPr>
              <a:t>it </a:t>
            </a:r>
            <a:r>
              <a:rPr sz="1092" spc="129" dirty="0">
                <a:latin typeface="Calibri"/>
                <a:cs typeface="Calibri"/>
              </a:rPr>
              <a:t>gets </a:t>
            </a:r>
            <a:r>
              <a:rPr sz="1092" spc="96" dirty="0">
                <a:latin typeface="Calibri"/>
                <a:cs typeface="Calibri"/>
              </a:rPr>
              <a:t>to</a:t>
            </a:r>
            <a:r>
              <a:rPr sz="1092" spc="324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the</a:t>
            </a:r>
            <a:endParaRPr sz="1092" dirty="0">
              <a:latin typeface="Calibri"/>
              <a:cs typeface="Calibri"/>
            </a:endParaRPr>
          </a:p>
          <a:p>
            <a:pPr marL="8405" marR="42864">
              <a:lnSpc>
                <a:spcPct val="118300"/>
              </a:lnSpc>
            </a:pPr>
            <a:r>
              <a:rPr sz="1092" spc="152" dirty="0">
                <a:latin typeface="Calibri"/>
                <a:cs typeface="Calibri"/>
              </a:rPr>
              <a:t>unpaid </a:t>
            </a:r>
            <a:r>
              <a:rPr sz="1092" spc="139" dirty="0">
                <a:latin typeface="Calibri"/>
                <a:cs typeface="Calibri"/>
              </a:rPr>
              <a:t>portion </a:t>
            </a:r>
            <a:r>
              <a:rPr sz="1092" spc="103" dirty="0">
                <a:latin typeface="Calibri"/>
                <a:cs typeface="Calibri"/>
              </a:rPr>
              <a:t>of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26" dirty="0">
                <a:latin typeface="Calibri"/>
                <a:cs typeface="Calibri"/>
              </a:rPr>
              <a:t>loan. </a:t>
            </a:r>
            <a:r>
              <a:rPr sz="1092" spc="135" dirty="0">
                <a:latin typeface="Calibri"/>
                <a:cs typeface="Calibri"/>
              </a:rPr>
              <a:t>The </a:t>
            </a:r>
            <a:r>
              <a:rPr sz="1092" spc="139" dirty="0">
                <a:latin typeface="Calibri"/>
                <a:cs typeface="Calibri"/>
              </a:rPr>
              <a:t>lender </a:t>
            </a:r>
            <a:r>
              <a:rPr sz="1092" spc="135" dirty="0">
                <a:latin typeface="Calibri"/>
                <a:cs typeface="Calibri"/>
              </a:rPr>
              <a:t>can </a:t>
            </a:r>
            <a:r>
              <a:rPr sz="1092" spc="152" dirty="0">
                <a:latin typeface="Calibri"/>
                <a:cs typeface="Calibri"/>
              </a:rPr>
              <a:t>choose </a:t>
            </a:r>
            <a:r>
              <a:rPr sz="1092" spc="96" dirty="0">
                <a:latin typeface="Calibri"/>
                <a:cs typeface="Calibri"/>
              </a:rPr>
              <a:t>to </a:t>
            </a:r>
            <a:r>
              <a:rPr sz="1092" spc="156" dirty="0">
                <a:latin typeface="Calibri"/>
                <a:cs typeface="Calibri"/>
              </a:rPr>
              <a:t>pursue  </a:t>
            </a:r>
            <a:r>
              <a:rPr sz="1092" spc="122" dirty="0">
                <a:latin typeface="Calibri"/>
                <a:cs typeface="Calibri"/>
              </a:rPr>
              <a:t>legal </a:t>
            </a:r>
            <a:r>
              <a:rPr sz="1092" spc="129" dirty="0">
                <a:latin typeface="Calibri"/>
                <a:cs typeface="Calibri"/>
              </a:rPr>
              <a:t>action </a:t>
            </a:r>
            <a:r>
              <a:rPr sz="1092" spc="142" dirty="0">
                <a:latin typeface="Calibri"/>
                <a:cs typeface="Calibri"/>
              </a:rPr>
              <a:t>against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49" dirty="0">
                <a:latin typeface="Calibri"/>
                <a:cs typeface="Calibri"/>
              </a:rPr>
              <a:t>borrower </a:t>
            </a:r>
            <a:r>
              <a:rPr sz="1092" spc="96" dirty="0">
                <a:latin typeface="Calibri"/>
                <a:cs typeface="Calibri"/>
              </a:rPr>
              <a:t>to</a:t>
            </a:r>
            <a:r>
              <a:rPr sz="1092" spc="258" dirty="0">
                <a:latin typeface="Calibri"/>
                <a:cs typeface="Calibri"/>
              </a:rPr>
              <a:t> </a:t>
            </a:r>
            <a:r>
              <a:rPr sz="1092" spc="149" dirty="0">
                <a:latin typeface="Calibri"/>
                <a:cs typeface="Calibri"/>
              </a:rPr>
              <a:t>recoup </a:t>
            </a:r>
            <a:r>
              <a:rPr sz="1092" spc="135" dirty="0">
                <a:latin typeface="Calibri"/>
                <a:cs typeface="Calibri"/>
              </a:rPr>
              <a:t>any </a:t>
            </a:r>
            <a:r>
              <a:rPr sz="1092" spc="146" dirty="0">
                <a:latin typeface="Calibri"/>
                <a:cs typeface="Calibri"/>
              </a:rPr>
              <a:t>balance</a:t>
            </a:r>
            <a:endParaRPr sz="1092" dirty="0">
              <a:latin typeface="Calibri"/>
              <a:cs typeface="Calibri"/>
            </a:endParaRPr>
          </a:p>
          <a:p>
            <a:pPr marL="8405">
              <a:spcBef>
                <a:spcPts val="242"/>
              </a:spcBef>
            </a:pPr>
            <a:r>
              <a:rPr sz="1092" spc="146" dirty="0">
                <a:latin typeface="Calibri"/>
                <a:cs typeface="Calibri"/>
              </a:rPr>
              <a:t>remaining.</a:t>
            </a:r>
            <a:endParaRPr sz="1092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1456" dirty="0">
              <a:latin typeface="Calibri"/>
              <a:cs typeface="Calibri"/>
            </a:endParaRPr>
          </a:p>
          <a:p>
            <a:pPr marL="8405">
              <a:spcBef>
                <a:spcPts val="3"/>
              </a:spcBef>
            </a:pPr>
            <a:r>
              <a:rPr sz="1092" spc="122" dirty="0">
                <a:latin typeface="Calibri"/>
                <a:cs typeface="Calibri"/>
              </a:rPr>
              <a:t>As </a:t>
            </a:r>
            <a:r>
              <a:rPr sz="1092" spc="152" dirty="0">
                <a:latin typeface="Calibri"/>
                <a:cs typeface="Calibri"/>
              </a:rPr>
              <a:t>mentioned </a:t>
            </a:r>
            <a:r>
              <a:rPr sz="1092" spc="132" dirty="0">
                <a:latin typeface="Calibri"/>
                <a:cs typeface="Calibri"/>
              </a:rPr>
              <a:t>above, </a:t>
            </a:r>
            <a:r>
              <a:rPr sz="1092" spc="129" dirty="0">
                <a:latin typeface="Calibri"/>
                <a:cs typeface="Calibri"/>
              </a:rPr>
              <a:t>collateral </a:t>
            </a:r>
            <a:r>
              <a:rPr sz="1092" spc="135" dirty="0">
                <a:latin typeface="Calibri"/>
                <a:cs typeface="Calibri"/>
              </a:rPr>
              <a:t>can </a:t>
            </a:r>
            <a:r>
              <a:rPr sz="1092" spc="126" dirty="0">
                <a:latin typeface="Calibri"/>
                <a:cs typeface="Calibri"/>
              </a:rPr>
              <a:t>take </a:t>
            </a:r>
            <a:r>
              <a:rPr sz="1092" spc="159" dirty="0">
                <a:latin typeface="Calibri"/>
                <a:cs typeface="Calibri"/>
              </a:rPr>
              <a:t>many </a:t>
            </a:r>
            <a:r>
              <a:rPr sz="1092" spc="142" dirty="0">
                <a:latin typeface="Calibri"/>
                <a:cs typeface="Calibri"/>
              </a:rPr>
              <a:t>forms.</a:t>
            </a:r>
            <a:r>
              <a:rPr sz="1092" spc="208" dirty="0">
                <a:latin typeface="Calibri"/>
                <a:cs typeface="Calibri"/>
              </a:rPr>
              <a:t> </a:t>
            </a:r>
            <a:r>
              <a:rPr sz="1092" spc="66" dirty="0">
                <a:latin typeface="Calibri"/>
                <a:cs typeface="Calibri"/>
              </a:rPr>
              <a:t>It</a:t>
            </a:r>
            <a:endParaRPr sz="1092" dirty="0">
              <a:latin typeface="Calibri"/>
              <a:cs typeface="Calibri"/>
            </a:endParaRPr>
          </a:p>
          <a:p>
            <a:pPr marL="8405">
              <a:spcBef>
                <a:spcPts val="238"/>
              </a:spcBef>
            </a:pPr>
            <a:r>
              <a:rPr sz="1092" spc="146" dirty="0">
                <a:latin typeface="Calibri"/>
                <a:cs typeface="Calibri"/>
              </a:rPr>
              <a:t>normally </a:t>
            </a:r>
            <a:r>
              <a:rPr sz="1092" spc="132" dirty="0">
                <a:latin typeface="Calibri"/>
                <a:cs typeface="Calibri"/>
              </a:rPr>
              <a:t>relates </a:t>
            </a:r>
            <a:r>
              <a:rPr sz="1092" spc="96" dirty="0">
                <a:latin typeface="Calibri"/>
                <a:cs typeface="Calibri"/>
              </a:rPr>
              <a:t>to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42" dirty="0">
                <a:latin typeface="Calibri"/>
                <a:cs typeface="Calibri"/>
              </a:rPr>
              <a:t>nature </a:t>
            </a:r>
            <a:r>
              <a:rPr sz="1092" spc="103" dirty="0">
                <a:latin typeface="Calibri"/>
                <a:cs typeface="Calibri"/>
              </a:rPr>
              <a:t>of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22" dirty="0">
                <a:latin typeface="Calibri"/>
                <a:cs typeface="Calibri"/>
              </a:rPr>
              <a:t>loan, </a:t>
            </a:r>
            <a:r>
              <a:rPr sz="1092" spc="132" dirty="0">
                <a:latin typeface="Calibri"/>
                <a:cs typeface="Calibri"/>
              </a:rPr>
              <a:t>so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52" dirty="0">
                <a:latin typeface="Calibri"/>
                <a:cs typeface="Calibri"/>
              </a:rPr>
              <a:t>mortgage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03" dirty="0">
                <a:latin typeface="Calibri"/>
                <a:cs typeface="Calibri"/>
              </a:rPr>
              <a:t>is</a:t>
            </a:r>
            <a:endParaRPr sz="1092" dirty="0">
              <a:latin typeface="Calibri"/>
              <a:cs typeface="Calibri"/>
            </a:endParaRPr>
          </a:p>
          <a:p>
            <a:pPr marL="8405" marR="5463">
              <a:lnSpc>
                <a:spcPct val="118300"/>
              </a:lnSpc>
            </a:pPr>
            <a:r>
              <a:rPr sz="1092" spc="132" dirty="0">
                <a:latin typeface="Calibri"/>
                <a:cs typeface="Calibri"/>
              </a:rPr>
              <a:t>collateralized </a:t>
            </a:r>
            <a:r>
              <a:rPr sz="1092" spc="119" dirty="0">
                <a:latin typeface="Calibri"/>
                <a:cs typeface="Calibri"/>
              </a:rPr>
              <a:t>by the </a:t>
            </a:r>
            <a:r>
              <a:rPr sz="1092" spc="146" dirty="0">
                <a:latin typeface="Calibri"/>
                <a:cs typeface="Calibri"/>
              </a:rPr>
              <a:t>home, </a:t>
            </a:r>
            <a:r>
              <a:rPr sz="1092" spc="122" dirty="0">
                <a:latin typeface="Calibri"/>
                <a:cs typeface="Calibri"/>
              </a:rPr>
              <a:t>while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29" dirty="0">
                <a:latin typeface="Calibri"/>
                <a:cs typeface="Calibri"/>
              </a:rPr>
              <a:t>collateral </a:t>
            </a:r>
            <a:r>
              <a:rPr sz="1092" spc="119" dirty="0">
                <a:latin typeface="Calibri"/>
                <a:cs typeface="Calibri"/>
              </a:rPr>
              <a:t>for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26" dirty="0">
                <a:latin typeface="Calibri"/>
                <a:cs typeface="Calibri"/>
              </a:rPr>
              <a:t>car </a:t>
            </a:r>
            <a:r>
              <a:rPr sz="1092" spc="135" dirty="0">
                <a:latin typeface="Calibri"/>
                <a:cs typeface="Calibri"/>
              </a:rPr>
              <a:t>loan  </a:t>
            </a:r>
            <a:r>
              <a:rPr sz="1092" spc="103" dirty="0">
                <a:latin typeface="Calibri"/>
                <a:cs typeface="Calibri"/>
              </a:rPr>
              <a:t>is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29" dirty="0">
                <a:latin typeface="Calibri"/>
                <a:cs typeface="Calibri"/>
              </a:rPr>
              <a:t>vehicle </a:t>
            </a:r>
            <a:r>
              <a:rPr sz="1092" spc="103" dirty="0">
                <a:latin typeface="Calibri"/>
                <a:cs typeface="Calibri"/>
              </a:rPr>
              <a:t>in </a:t>
            </a:r>
            <a:r>
              <a:rPr sz="1092" spc="139" dirty="0">
                <a:latin typeface="Calibri"/>
                <a:cs typeface="Calibri"/>
              </a:rPr>
              <a:t>question. </a:t>
            </a:r>
            <a:r>
              <a:rPr sz="1092" spc="142" dirty="0">
                <a:latin typeface="Calibri"/>
                <a:cs typeface="Calibri"/>
              </a:rPr>
              <a:t>Other </a:t>
            </a:r>
            <a:r>
              <a:rPr sz="1092" spc="135" dirty="0">
                <a:latin typeface="Calibri"/>
                <a:cs typeface="Calibri"/>
              </a:rPr>
              <a:t>nonspecific, </a:t>
            </a:r>
            <a:r>
              <a:rPr sz="1092" spc="149" dirty="0">
                <a:latin typeface="Calibri"/>
                <a:cs typeface="Calibri"/>
              </a:rPr>
              <a:t>personal </a:t>
            </a:r>
            <a:r>
              <a:rPr sz="1092" spc="142" dirty="0">
                <a:latin typeface="Calibri"/>
                <a:cs typeface="Calibri"/>
              </a:rPr>
              <a:t>loans  </a:t>
            </a:r>
            <a:r>
              <a:rPr sz="1092" spc="135" dirty="0">
                <a:latin typeface="Calibri"/>
                <a:cs typeface="Calibri"/>
              </a:rPr>
              <a:t>can </a:t>
            </a:r>
            <a:r>
              <a:rPr sz="1092" spc="129" dirty="0">
                <a:latin typeface="Calibri"/>
                <a:cs typeface="Calibri"/>
              </a:rPr>
              <a:t>be </a:t>
            </a:r>
            <a:r>
              <a:rPr sz="1092" spc="132" dirty="0">
                <a:latin typeface="Calibri"/>
                <a:cs typeface="Calibri"/>
              </a:rPr>
              <a:t>collateralized </a:t>
            </a:r>
            <a:r>
              <a:rPr sz="1092" spc="119" dirty="0">
                <a:latin typeface="Calibri"/>
                <a:cs typeface="Calibri"/>
              </a:rPr>
              <a:t>by </a:t>
            </a:r>
            <a:r>
              <a:rPr sz="1092" spc="132" dirty="0">
                <a:latin typeface="Calibri"/>
                <a:cs typeface="Calibri"/>
              </a:rPr>
              <a:t>other </a:t>
            </a:r>
            <a:r>
              <a:rPr sz="1092" spc="139" dirty="0">
                <a:latin typeface="Calibri"/>
                <a:cs typeface="Calibri"/>
              </a:rPr>
              <a:t>assets. </a:t>
            </a:r>
            <a:r>
              <a:rPr sz="1092" spc="126" dirty="0">
                <a:latin typeface="Calibri"/>
                <a:cs typeface="Calibri"/>
              </a:rPr>
              <a:t>For </a:t>
            </a:r>
            <a:r>
              <a:rPr sz="1092" spc="132" dirty="0">
                <a:latin typeface="Calibri"/>
                <a:cs typeface="Calibri"/>
              </a:rPr>
              <a:t>instance,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49" dirty="0">
                <a:latin typeface="Calibri"/>
                <a:cs typeface="Calibri"/>
              </a:rPr>
              <a:t>secured  </a:t>
            </a:r>
            <a:r>
              <a:rPr sz="1092" spc="126" dirty="0">
                <a:latin typeface="Calibri"/>
                <a:cs typeface="Calibri"/>
              </a:rPr>
              <a:t>credit </a:t>
            </a:r>
            <a:r>
              <a:rPr sz="1092" spc="139" dirty="0">
                <a:latin typeface="Calibri"/>
                <a:cs typeface="Calibri"/>
              </a:rPr>
              <a:t>card </a:t>
            </a:r>
            <a:r>
              <a:rPr sz="1092" spc="152" dirty="0">
                <a:latin typeface="Calibri"/>
                <a:cs typeface="Calibri"/>
              </a:rPr>
              <a:t>may </a:t>
            </a:r>
            <a:r>
              <a:rPr sz="1092" spc="129" dirty="0">
                <a:latin typeface="Calibri"/>
                <a:cs typeface="Calibri"/>
              </a:rPr>
              <a:t>be </a:t>
            </a:r>
            <a:r>
              <a:rPr sz="1092" spc="149" dirty="0">
                <a:latin typeface="Calibri"/>
                <a:cs typeface="Calibri"/>
              </a:rPr>
              <a:t>secured </a:t>
            </a:r>
            <a:r>
              <a:rPr sz="1092" spc="119" dirty="0">
                <a:latin typeface="Calibri"/>
                <a:cs typeface="Calibri"/>
              </a:rPr>
              <a:t>by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46" dirty="0">
                <a:latin typeface="Calibri"/>
                <a:cs typeface="Calibri"/>
              </a:rPr>
              <a:t>cash </a:t>
            </a:r>
            <a:r>
              <a:rPr sz="1092" spc="139" dirty="0">
                <a:latin typeface="Calibri"/>
                <a:cs typeface="Calibri"/>
              </a:rPr>
              <a:t>deposit </a:t>
            </a:r>
            <a:r>
              <a:rPr sz="1092" spc="119" dirty="0">
                <a:latin typeface="Calibri"/>
                <a:cs typeface="Calibri"/>
              </a:rPr>
              <a:t>for the</a:t>
            </a:r>
            <a:r>
              <a:rPr sz="1092" spc="132" dirty="0">
                <a:latin typeface="Calibri"/>
                <a:cs typeface="Calibri"/>
              </a:rPr>
              <a:t> </a:t>
            </a:r>
            <a:r>
              <a:rPr sz="1092" spc="162" dirty="0">
                <a:latin typeface="Calibri"/>
                <a:cs typeface="Calibri"/>
              </a:rPr>
              <a:t>same</a:t>
            </a:r>
            <a:endParaRPr sz="1092" dirty="0">
              <a:latin typeface="Calibri"/>
              <a:cs typeface="Calibri"/>
            </a:endParaRPr>
          </a:p>
          <a:p>
            <a:pPr marL="8405">
              <a:spcBef>
                <a:spcPts val="238"/>
              </a:spcBef>
            </a:pPr>
            <a:r>
              <a:rPr sz="1092" spc="159" dirty="0">
                <a:latin typeface="Calibri"/>
                <a:cs typeface="Calibri"/>
              </a:rPr>
              <a:t>amount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03" dirty="0">
                <a:latin typeface="Calibri"/>
                <a:cs typeface="Calibri"/>
              </a:rPr>
              <a:t>of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the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credit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39" dirty="0">
                <a:latin typeface="Calibri"/>
                <a:cs typeface="Calibri"/>
              </a:rPr>
              <a:t>limit—$500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for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93" dirty="0">
                <a:latin typeface="Calibri"/>
                <a:cs typeface="Calibri"/>
              </a:rPr>
              <a:t>a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$500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credit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09" dirty="0">
                <a:latin typeface="Calibri"/>
                <a:cs typeface="Calibri"/>
              </a:rPr>
              <a:t>limit.</a:t>
            </a:r>
            <a:endParaRPr sz="109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0018" y="0"/>
            <a:ext cx="5330498" cy="5143500"/>
          </a:xfrm>
          <a:custGeom>
            <a:avLst/>
            <a:gdLst/>
            <a:ahLst/>
            <a:cxnLst/>
            <a:rect l="l" t="t" r="r" b="b"/>
            <a:pathLst>
              <a:path w="8054975" h="7772400">
                <a:moveTo>
                  <a:pt x="8054417" y="0"/>
                </a:moveTo>
                <a:lnTo>
                  <a:pt x="8054417" y="7772399"/>
                </a:lnTo>
                <a:lnTo>
                  <a:pt x="0" y="7772399"/>
                </a:lnTo>
                <a:lnTo>
                  <a:pt x="0" y="0"/>
                </a:lnTo>
                <a:lnTo>
                  <a:pt x="8054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3846" y="98052"/>
            <a:ext cx="4978954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530105">
              <a:spcBef>
                <a:spcPts val="73"/>
              </a:spcBef>
            </a:pPr>
            <a:r>
              <a:rPr spc="-119" dirty="0"/>
              <a:t>COLLATERAL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6819" y="965001"/>
            <a:ext cx="4512329" cy="3953660"/>
          </a:xfrm>
          <a:prstGeom prst="rect">
            <a:avLst/>
          </a:prstGeom>
        </p:spPr>
        <p:txBody>
          <a:bodyPr vert="horz" wrap="square" lIns="0" tIns="38240" rIns="0" bIns="0" rtlCol="0">
            <a:spAutoFit/>
          </a:bodyPr>
          <a:lstStyle/>
          <a:p>
            <a:pPr marL="8405" algn="just">
              <a:spcBef>
                <a:spcPts val="301"/>
              </a:spcBef>
            </a:pPr>
            <a:r>
              <a:rPr sz="1092" spc="162" dirty="0">
                <a:latin typeface="Calibri"/>
                <a:cs typeface="Calibri"/>
              </a:rPr>
              <a:t>Loans </a:t>
            </a:r>
            <a:r>
              <a:rPr sz="1092" spc="149" dirty="0">
                <a:latin typeface="Calibri"/>
                <a:cs typeface="Calibri"/>
              </a:rPr>
              <a:t>secured </a:t>
            </a:r>
            <a:r>
              <a:rPr sz="1092" spc="119" dirty="0">
                <a:latin typeface="Calibri"/>
                <a:cs typeface="Calibri"/>
              </a:rPr>
              <a:t>by </a:t>
            </a:r>
            <a:r>
              <a:rPr sz="1092" spc="129" dirty="0">
                <a:latin typeface="Calibri"/>
                <a:cs typeface="Calibri"/>
              </a:rPr>
              <a:t>collateral are </a:t>
            </a:r>
            <a:r>
              <a:rPr sz="1092" spc="122" dirty="0">
                <a:latin typeface="Calibri"/>
                <a:cs typeface="Calibri"/>
              </a:rPr>
              <a:t>typically </a:t>
            </a:r>
            <a:r>
              <a:rPr sz="1092" spc="132" dirty="0">
                <a:latin typeface="Calibri"/>
                <a:cs typeface="Calibri"/>
              </a:rPr>
              <a:t>available</a:t>
            </a:r>
            <a:r>
              <a:rPr sz="1092" spc="168" dirty="0">
                <a:latin typeface="Calibri"/>
                <a:cs typeface="Calibri"/>
              </a:rPr>
              <a:t> </a:t>
            </a:r>
            <a:r>
              <a:rPr sz="1092" spc="96" dirty="0">
                <a:latin typeface="Calibri"/>
                <a:cs typeface="Calibri"/>
              </a:rPr>
              <a:t>at</a:t>
            </a:r>
            <a:endParaRPr sz="1092" dirty="0">
              <a:latin typeface="Calibri"/>
              <a:cs typeface="Calibri"/>
            </a:endParaRPr>
          </a:p>
          <a:p>
            <a:pPr marL="8405" marR="174821" algn="just">
              <a:lnSpc>
                <a:spcPct val="118300"/>
              </a:lnSpc>
            </a:pPr>
            <a:r>
              <a:rPr sz="1092" spc="139" dirty="0">
                <a:latin typeface="Calibri"/>
                <a:cs typeface="Calibri"/>
              </a:rPr>
              <a:t>substantially </a:t>
            </a:r>
            <a:r>
              <a:rPr sz="1092" spc="129" dirty="0">
                <a:latin typeface="Calibri"/>
                <a:cs typeface="Calibri"/>
              </a:rPr>
              <a:t>lower interest </a:t>
            </a:r>
            <a:r>
              <a:rPr sz="1092" spc="132" dirty="0">
                <a:latin typeface="Calibri"/>
                <a:cs typeface="Calibri"/>
              </a:rPr>
              <a:t>rates </a:t>
            </a:r>
            <a:r>
              <a:rPr sz="1092" spc="139" dirty="0">
                <a:latin typeface="Calibri"/>
                <a:cs typeface="Calibri"/>
              </a:rPr>
              <a:t>than </a:t>
            </a:r>
            <a:r>
              <a:rPr sz="1092" spc="156" dirty="0">
                <a:latin typeface="Calibri"/>
                <a:cs typeface="Calibri"/>
              </a:rPr>
              <a:t>unsecured </a:t>
            </a:r>
            <a:r>
              <a:rPr sz="1092" spc="135" dirty="0">
                <a:latin typeface="Calibri"/>
                <a:cs typeface="Calibri"/>
              </a:rPr>
              <a:t>loans. </a:t>
            </a:r>
            <a:r>
              <a:rPr sz="1092" spc="66" dirty="0">
                <a:latin typeface="Calibri"/>
                <a:cs typeface="Calibri"/>
              </a:rPr>
              <a:t>A  </a:t>
            </a:r>
            <a:r>
              <a:rPr sz="1092" spc="135" dirty="0">
                <a:latin typeface="Calibri"/>
                <a:cs typeface="Calibri"/>
              </a:rPr>
              <a:t>lender's claim </a:t>
            </a:r>
            <a:r>
              <a:rPr sz="1092" spc="96" dirty="0">
                <a:latin typeface="Calibri"/>
                <a:cs typeface="Calibri"/>
              </a:rPr>
              <a:t>to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42" dirty="0">
                <a:latin typeface="Calibri"/>
                <a:cs typeface="Calibri"/>
              </a:rPr>
              <a:t>borrower's </a:t>
            </a:r>
            <a:r>
              <a:rPr sz="1092" spc="129" dirty="0">
                <a:latin typeface="Calibri"/>
                <a:cs typeface="Calibri"/>
              </a:rPr>
              <a:t>collateral </a:t>
            </a:r>
            <a:r>
              <a:rPr sz="1092" spc="103" dirty="0">
                <a:latin typeface="Calibri"/>
                <a:cs typeface="Calibri"/>
              </a:rPr>
              <a:t>is </a:t>
            </a:r>
            <a:r>
              <a:rPr sz="1092" spc="129" dirty="0">
                <a:latin typeface="Calibri"/>
                <a:cs typeface="Calibri"/>
              </a:rPr>
              <a:t>called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39" dirty="0">
                <a:latin typeface="Calibri"/>
                <a:cs typeface="Calibri"/>
              </a:rPr>
              <a:t>lien—a  </a:t>
            </a:r>
            <a:r>
              <a:rPr sz="1092" spc="122" dirty="0">
                <a:latin typeface="Calibri"/>
                <a:cs typeface="Calibri"/>
              </a:rPr>
              <a:t>legal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right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or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claim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42" dirty="0">
                <a:latin typeface="Calibri"/>
                <a:cs typeface="Calibri"/>
              </a:rPr>
              <a:t>against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an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9" dirty="0">
                <a:latin typeface="Calibri"/>
                <a:cs typeface="Calibri"/>
              </a:rPr>
              <a:t>asset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96" dirty="0">
                <a:latin typeface="Calibri"/>
                <a:cs typeface="Calibri"/>
              </a:rPr>
              <a:t>to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29" dirty="0">
                <a:latin typeface="Calibri"/>
                <a:cs typeface="Calibri"/>
              </a:rPr>
              <a:t>satisfy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93" dirty="0">
                <a:latin typeface="Calibri"/>
                <a:cs typeface="Calibri"/>
              </a:rPr>
              <a:t>a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debt.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The</a:t>
            </a:r>
            <a:endParaRPr sz="1092" dirty="0">
              <a:latin typeface="Calibri"/>
              <a:cs typeface="Calibri"/>
            </a:endParaRPr>
          </a:p>
          <a:p>
            <a:pPr marL="8405" marR="3362" algn="just">
              <a:lnSpc>
                <a:spcPct val="118300"/>
              </a:lnSpc>
            </a:pPr>
            <a:r>
              <a:rPr sz="1092" spc="149" dirty="0">
                <a:latin typeface="Calibri"/>
                <a:cs typeface="Calibri"/>
              </a:rPr>
              <a:t>borrower has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46" dirty="0">
                <a:latin typeface="Calibri"/>
                <a:cs typeface="Calibri"/>
              </a:rPr>
              <a:t>compelling </a:t>
            </a:r>
            <a:r>
              <a:rPr sz="1092" spc="152" dirty="0">
                <a:latin typeface="Calibri"/>
                <a:cs typeface="Calibri"/>
              </a:rPr>
              <a:t>reason </a:t>
            </a:r>
            <a:r>
              <a:rPr sz="1092" spc="96" dirty="0">
                <a:latin typeface="Calibri"/>
                <a:cs typeface="Calibri"/>
              </a:rPr>
              <a:t>to </a:t>
            </a:r>
            <a:r>
              <a:rPr sz="1092" spc="142" dirty="0">
                <a:latin typeface="Calibri"/>
                <a:cs typeface="Calibri"/>
              </a:rPr>
              <a:t>repay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35" dirty="0">
                <a:latin typeface="Calibri"/>
                <a:cs typeface="Calibri"/>
              </a:rPr>
              <a:t>loan on </a:t>
            </a:r>
            <a:r>
              <a:rPr sz="1092" spc="129" dirty="0">
                <a:latin typeface="Calibri"/>
                <a:cs typeface="Calibri"/>
              </a:rPr>
              <a:t>time  </a:t>
            </a:r>
            <a:r>
              <a:rPr sz="1092" spc="152" dirty="0">
                <a:latin typeface="Calibri"/>
                <a:cs typeface="Calibri"/>
              </a:rPr>
              <a:t>because </a:t>
            </a:r>
            <a:r>
              <a:rPr sz="1092" spc="73" dirty="0">
                <a:latin typeface="Calibri"/>
                <a:cs typeface="Calibri"/>
              </a:rPr>
              <a:t>if </a:t>
            </a:r>
            <a:r>
              <a:rPr sz="1092" spc="122" dirty="0">
                <a:latin typeface="Calibri"/>
                <a:cs typeface="Calibri"/>
              </a:rPr>
              <a:t>they </a:t>
            </a:r>
            <a:r>
              <a:rPr sz="1092" spc="126" dirty="0">
                <a:latin typeface="Calibri"/>
                <a:cs typeface="Calibri"/>
              </a:rPr>
              <a:t>default, </a:t>
            </a:r>
            <a:r>
              <a:rPr sz="1092" spc="122" dirty="0">
                <a:latin typeface="Calibri"/>
                <a:cs typeface="Calibri"/>
              </a:rPr>
              <a:t>they </a:t>
            </a:r>
            <a:r>
              <a:rPr sz="1092" spc="146" dirty="0">
                <a:latin typeface="Calibri"/>
                <a:cs typeface="Calibri"/>
              </a:rPr>
              <a:t>stand </a:t>
            </a:r>
            <a:r>
              <a:rPr sz="1092" spc="96" dirty="0">
                <a:latin typeface="Calibri"/>
                <a:cs typeface="Calibri"/>
              </a:rPr>
              <a:t>to </a:t>
            </a:r>
            <a:r>
              <a:rPr sz="1092" spc="132" dirty="0">
                <a:latin typeface="Calibri"/>
                <a:cs typeface="Calibri"/>
              </a:rPr>
              <a:t>lose </a:t>
            </a:r>
            <a:r>
              <a:rPr sz="1092" spc="122" dirty="0">
                <a:latin typeface="Calibri"/>
                <a:cs typeface="Calibri"/>
              </a:rPr>
              <a:t>their </a:t>
            </a:r>
            <a:r>
              <a:rPr sz="1092" spc="165" dirty="0">
                <a:latin typeface="Calibri"/>
                <a:cs typeface="Calibri"/>
              </a:rPr>
              <a:t>home</a:t>
            </a:r>
            <a:r>
              <a:rPr sz="1092" spc="520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or</a:t>
            </a:r>
            <a:endParaRPr sz="1092" dirty="0">
              <a:latin typeface="Calibri"/>
              <a:cs typeface="Calibri"/>
            </a:endParaRPr>
          </a:p>
          <a:p>
            <a:pPr marL="8405" algn="just">
              <a:spcBef>
                <a:spcPts val="242"/>
              </a:spcBef>
            </a:pPr>
            <a:r>
              <a:rPr sz="1092" spc="132" dirty="0">
                <a:latin typeface="Calibri"/>
                <a:cs typeface="Calibri"/>
              </a:rPr>
              <a:t>other </a:t>
            </a:r>
            <a:r>
              <a:rPr sz="1092" spc="146" dirty="0">
                <a:latin typeface="Calibri"/>
                <a:cs typeface="Calibri"/>
              </a:rPr>
              <a:t>assets </a:t>
            </a:r>
            <a:r>
              <a:rPr sz="1092" spc="149" dirty="0">
                <a:latin typeface="Calibri"/>
                <a:cs typeface="Calibri"/>
              </a:rPr>
              <a:t>pledged </a:t>
            </a:r>
            <a:r>
              <a:rPr sz="1092" spc="132" dirty="0">
                <a:latin typeface="Calibri"/>
                <a:cs typeface="Calibri"/>
              </a:rPr>
              <a:t>as</a:t>
            </a:r>
            <a:r>
              <a:rPr sz="1092" spc="344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collateral.</a:t>
            </a:r>
            <a:endParaRPr sz="1092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1456" dirty="0">
              <a:latin typeface="Calibri"/>
              <a:cs typeface="Calibri"/>
            </a:endParaRPr>
          </a:p>
          <a:p>
            <a:pPr marL="8405" algn="just">
              <a:spcBef>
                <a:spcPts val="3"/>
              </a:spcBef>
            </a:pPr>
            <a:r>
              <a:rPr sz="1092" b="1" spc="63" dirty="0">
                <a:latin typeface="Arial"/>
                <a:cs typeface="Arial"/>
              </a:rPr>
              <a:t>Types </a:t>
            </a:r>
            <a:r>
              <a:rPr sz="1092" b="1" spc="79" dirty="0">
                <a:latin typeface="Arial"/>
                <a:cs typeface="Arial"/>
              </a:rPr>
              <a:t>of</a:t>
            </a:r>
            <a:r>
              <a:rPr sz="1092" b="1" spc="212" dirty="0">
                <a:latin typeface="Arial"/>
                <a:cs typeface="Arial"/>
              </a:rPr>
              <a:t> </a:t>
            </a:r>
            <a:r>
              <a:rPr sz="1092" b="1" spc="106" dirty="0">
                <a:latin typeface="Arial"/>
                <a:cs typeface="Arial"/>
              </a:rPr>
              <a:t>Collateral</a:t>
            </a:r>
            <a:endParaRPr sz="1092" dirty="0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324" dirty="0">
              <a:latin typeface="Arial"/>
              <a:cs typeface="Arial"/>
            </a:endParaRPr>
          </a:p>
          <a:p>
            <a:pPr marL="8405" marR="167256">
              <a:lnSpc>
                <a:spcPct val="118300"/>
              </a:lnSpc>
            </a:pPr>
            <a:r>
              <a:rPr sz="1092" spc="135" dirty="0">
                <a:latin typeface="Calibri"/>
                <a:cs typeface="Calibri"/>
              </a:rPr>
              <a:t>The </a:t>
            </a:r>
            <a:r>
              <a:rPr sz="1092" spc="142" dirty="0">
                <a:latin typeface="Calibri"/>
                <a:cs typeface="Calibri"/>
              </a:rPr>
              <a:t>nature </a:t>
            </a:r>
            <a:r>
              <a:rPr sz="1092" spc="103" dirty="0">
                <a:latin typeface="Calibri"/>
                <a:cs typeface="Calibri"/>
              </a:rPr>
              <a:t>of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29" dirty="0">
                <a:latin typeface="Calibri"/>
                <a:cs typeface="Calibri"/>
              </a:rPr>
              <a:t>collateral </a:t>
            </a:r>
            <a:r>
              <a:rPr sz="1092" spc="103" dirty="0">
                <a:latin typeface="Calibri"/>
                <a:cs typeface="Calibri"/>
              </a:rPr>
              <a:t>is </a:t>
            </a:r>
            <a:r>
              <a:rPr sz="1092" spc="129" dirty="0">
                <a:latin typeface="Calibri"/>
                <a:cs typeface="Calibri"/>
              </a:rPr>
              <a:t>often </a:t>
            </a:r>
            <a:r>
              <a:rPr sz="1092" spc="152" dirty="0">
                <a:latin typeface="Calibri"/>
                <a:cs typeface="Calibri"/>
              </a:rPr>
              <a:t>predetermined </a:t>
            </a:r>
            <a:r>
              <a:rPr sz="1092" spc="119" dirty="0">
                <a:latin typeface="Calibri"/>
                <a:cs typeface="Calibri"/>
              </a:rPr>
              <a:t>by the  </a:t>
            </a:r>
            <a:r>
              <a:rPr sz="1092" spc="135" dirty="0">
                <a:latin typeface="Calibri"/>
                <a:cs typeface="Calibri"/>
              </a:rPr>
              <a:t>loan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16" dirty="0">
                <a:latin typeface="Calibri"/>
                <a:cs typeface="Calibri"/>
              </a:rPr>
              <a:t>type.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42" dirty="0">
                <a:latin typeface="Calibri"/>
                <a:cs typeface="Calibri"/>
              </a:rPr>
              <a:t>When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you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take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22" dirty="0">
                <a:latin typeface="Calibri"/>
                <a:cs typeface="Calibri"/>
              </a:rPr>
              <a:t>out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93" dirty="0">
                <a:latin typeface="Calibri"/>
                <a:cs typeface="Calibri"/>
              </a:rPr>
              <a:t>a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46" dirty="0">
                <a:latin typeface="Calibri"/>
                <a:cs typeface="Calibri"/>
              </a:rPr>
              <a:t>mortgage,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9" dirty="0">
                <a:latin typeface="Calibri"/>
                <a:cs typeface="Calibri"/>
              </a:rPr>
              <a:t>your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65" dirty="0">
                <a:latin typeface="Calibri"/>
                <a:cs typeface="Calibri"/>
              </a:rPr>
              <a:t>home</a:t>
            </a:r>
            <a:endParaRPr sz="1092" dirty="0">
              <a:latin typeface="Calibri"/>
              <a:cs typeface="Calibri"/>
            </a:endParaRPr>
          </a:p>
          <a:p>
            <a:pPr marL="8405" marR="35300">
              <a:lnSpc>
                <a:spcPct val="118300"/>
              </a:lnSpc>
            </a:pPr>
            <a:r>
              <a:rPr sz="1092" spc="159" dirty="0">
                <a:latin typeface="Calibri"/>
                <a:cs typeface="Calibri"/>
              </a:rPr>
              <a:t>becomes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26" dirty="0">
                <a:latin typeface="Calibri"/>
                <a:cs typeface="Calibri"/>
              </a:rPr>
              <a:t>collateral. </a:t>
            </a:r>
            <a:r>
              <a:rPr sz="1092" spc="73" dirty="0">
                <a:latin typeface="Calibri"/>
                <a:cs typeface="Calibri"/>
              </a:rPr>
              <a:t>If </a:t>
            </a:r>
            <a:r>
              <a:rPr sz="1092" spc="135" dirty="0">
                <a:latin typeface="Calibri"/>
                <a:cs typeface="Calibri"/>
              </a:rPr>
              <a:t>you </a:t>
            </a:r>
            <a:r>
              <a:rPr sz="1092" spc="126" dirty="0">
                <a:latin typeface="Calibri"/>
                <a:cs typeface="Calibri"/>
              </a:rPr>
              <a:t>take </a:t>
            </a:r>
            <a:r>
              <a:rPr sz="1092" spc="122" dirty="0">
                <a:latin typeface="Calibri"/>
                <a:cs typeface="Calibri"/>
              </a:rPr>
              <a:t>out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26" dirty="0">
                <a:latin typeface="Calibri"/>
                <a:cs typeface="Calibri"/>
              </a:rPr>
              <a:t>car </a:t>
            </a:r>
            <a:r>
              <a:rPr sz="1092" spc="122" dirty="0">
                <a:latin typeface="Calibri"/>
                <a:cs typeface="Calibri"/>
              </a:rPr>
              <a:t>loan, </a:t>
            </a:r>
            <a:r>
              <a:rPr sz="1092" spc="135" dirty="0">
                <a:latin typeface="Calibri"/>
                <a:cs typeface="Calibri"/>
              </a:rPr>
              <a:t>then </a:t>
            </a:r>
            <a:r>
              <a:rPr sz="1092" spc="119" dirty="0">
                <a:latin typeface="Calibri"/>
                <a:cs typeface="Calibri"/>
              </a:rPr>
              <a:t>the  </a:t>
            </a:r>
            <a:r>
              <a:rPr sz="1092" spc="126" dirty="0">
                <a:latin typeface="Calibri"/>
                <a:cs typeface="Calibri"/>
              </a:rPr>
              <a:t>car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03" dirty="0">
                <a:latin typeface="Calibri"/>
                <a:cs typeface="Calibri"/>
              </a:rPr>
              <a:t>is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the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29" dirty="0">
                <a:latin typeface="Calibri"/>
                <a:cs typeface="Calibri"/>
              </a:rPr>
              <a:t>collateral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for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the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loan.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The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2" dirty="0">
                <a:latin typeface="Calibri"/>
                <a:cs typeface="Calibri"/>
              </a:rPr>
              <a:t>types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03" dirty="0">
                <a:latin typeface="Calibri"/>
                <a:cs typeface="Calibri"/>
              </a:rPr>
              <a:t>of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29" dirty="0">
                <a:latin typeface="Calibri"/>
                <a:cs typeface="Calibri"/>
              </a:rPr>
              <a:t>collateral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that</a:t>
            </a:r>
            <a:endParaRPr sz="1092" dirty="0">
              <a:latin typeface="Calibri"/>
              <a:cs typeface="Calibri"/>
            </a:endParaRPr>
          </a:p>
          <a:p>
            <a:pPr marL="8405" marR="3782" algn="just">
              <a:lnSpc>
                <a:spcPct val="118300"/>
              </a:lnSpc>
            </a:pPr>
            <a:r>
              <a:rPr sz="1092" spc="146" dirty="0">
                <a:latin typeface="Calibri"/>
                <a:cs typeface="Calibri"/>
              </a:rPr>
              <a:t>lenders </a:t>
            </a:r>
            <a:r>
              <a:rPr sz="1092" spc="162" dirty="0">
                <a:latin typeface="Calibri"/>
                <a:cs typeface="Calibri"/>
              </a:rPr>
              <a:t>commonly </a:t>
            </a:r>
            <a:r>
              <a:rPr sz="1092" spc="132" dirty="0">
                <a:latin typeface="Calibri"/>
                <a:cs typeface="Calibri"/>
              </a:rPr>
              <a:t>accept </a:t>
            </a:r>
            <a:r>
              <a:rPr sz="1092" spc="139" dirty="0">
                <a:latin typeface="Calibri"/>
                <a:cs typeface="Calibri"/>
              </a:rPr>
              <a:t>include </a:t>
            </a:r>
            <a:r>
              <a:rPr sz="1092" spc="149" dirty="0">
                <a:latin typeface="Calibri"/>
                <a:cs typeface="Calibri"/>
              </a:rPr>
              <a:t>cars—only </a:t>
            </a:r>
            <a:r>
              <a:rPr sz="1092" spc="73" dirty="0">
                <a:latin typeface="Calibri"/>
                <a:cs typeface="Calibri"/>
              </a:rPr>
              <a:t>if </a:t>
            </a:r>
            <a:r>
              <a:rPr sz="1092" spc="122" dirty="0">
                <a:latin typeface="Calibri"/>
                <a:cs typeface="Calibri"/>
              </a:rPr>
              <a:t>they </a:t>
            </a:r>
            <a:r>
              <a:rPr sz="1092" spc="129" dirty="0">
                <a:latin typeface="Calibri"/>
                <a:cs typeface="Calibri"/>
              </a:rPr>
              <a:t>are </a:t>
            </a:r>
            <a:r>
              <a:rPr sz="1092" spc="139" dirty="0">
                <a:latin typeface="Calibri"/>
                <a:cs typeface="Calibri"/>
              </a:rPr>
              <a:t>paid  </a:t>
            </a:r>
            <a:r>
              <a:rPr sz="1092" spc="109" dirty="0">
                <a:latin typeface="Calibri"/>
                <a:cs typeface="Calibri"/>
              </a:rPr>
              <a:t>off </a:t>
            </a:r>
            <a:r>
              <a:rPr sz="1092" spc="103" dirty="0">
                <a:latin typeface="Calibri"/>
                <a:cs typeface="Calibri"/>
              </a:rPr>
              <a:t>in </a:t>
            </a:r>
            <a:r>
              <a:rPr sz="1092" spc="146" dirty="0">
                <a:latin typeface="Calibri"/>
                <a:cs typeface="Calibri"/>
              </a:rPr>
              <a:t>full—bank savings </a:t>
            </a:r>
            <a:r>
              <a:rPr sz="1092" spc="135" dirty="0">
                <a:latin typeface="Calibri"/>
                <a:cs typeface="Calibri"/>
              </a:rPr>
              <a:t>deposits, </a:t>
            </a:r>
            <a:r>
              <a:rPr sz="1092" spc="149" dirty="0">
                <a:latin typeface="Calibri"/>
                <a:cs typeface="Calibri"/>
              </a:rPr>
              <a:t>and </a:t>
            </a:r>
            <a:r>
              <a:rPr sz="1092" spc="142" dirty="0">
                <a:latin typeface="Calibri"/>
                <a:cs typeface="Calibri"/>
              </a:rPr>
              <a:t>investment accounts.  Retirement </a:t>
            </a:r>
            <a:r>
              <a:rPr sz="1092" spc="146" dirty="0">
                <a:latin typeface="Calibri"/>
                <a:cs typeface="Calibri"/>
              </a:rPr>
              <a:t>accounts </a:t>
            </a:r>
            <a:r>
              <a:rPr sz="1092" spc="129" dirty="0">
                <a:latin typeface="Calibri"/>
                <a:cs typeface="Calibri"/>
              </a:rPr>
              <a:t>are </a:t>
            </a:r>
            <a:r>
              <a:rPr sz="1092" spc="122" dirty="0">
                <a:latin typeface="Calibri"/>
                <a:cs typeface="Calibri"/>
              </a:rPr>
              <a:t>not </a:t>
            </a:r>
            <a:r>
              <a:rPr sz="1092" spc="139" dirty="0">
                <a:latin typeface="Calibri"/>
                <a:cs typeface="Calibri"/>
              </a:rPr>
              <a:t>usually </a:t>
            </a:r>
            <a:r>
              <a:rPr sz="1092" spc="142" dirty="0">
                <a:latin typeface="Calibri"/>
                <a:cs typeface="Calibri"/>
              </a:rPr>
              <a:t>accepted </a:t>
            </a:r>
            <a:r>
              <a:rPr sz="1092" spc="132" dirty="0">
                <a:latin typeface="Calibri"/>
                <a:cs typeface="Calibri"/>
              </a:rPr>
              <a:t>as</a:t>
            </a:r>
            <a:r>
              <a:rPr sz="1092" spc="159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collateral.</a:t>
            </a:r>
            <a:endParaRPr sz="1092" dirty="0">
              <a:latin typeface="Calibri"/>
              <a:cs typeface="Calibri"/>
            </a:endParaRPr>
          </a:p>
          <a:p>
            <a:pPr>
              <a:spcBef>
                <a:spcPts val="13"/>
              </a:spcBef>
            </a:pPr>
            <a:endParaRPr sz="1257" dirty="0">
              <a:latin typeface="Calibri"/>
              <a:cs typeface="Calibri"/>
            </a:endParaRPr>
          </a:p>
          <a:p>
            <a:pPr marL="8405" marR="305096">
              <a:lnSpc>
                <a:spcPct val="118300"/>
              </a:lnSpc>
              <a:spcBef>
                <a:spcPts val="3"/>
              </a:spcBef>
            </a:pPr>
            <a:r>
              <a:rPr sz="1092" spc="146" dirty="0">
                <a:latin typeface="Calibri"/>
                <a:cs typeface="Calibri"/>
              </a:rPr>
              <a:t>You </a:t>
            </a:r>
            <a:r>
              <a:rPr sz="1092" spc="135" dirty="0">
                <a:latin typeface="Calibri"/>
                <a:cs typeface="Calibri"/>
              </a:rPr>
              <a:t>also </a:t>
            </a:r>
            <a:r>
              <a:rPr sz="1092" spc="152" dirty="0">
                <a:latin typeface="Calibri"/>
                <a:cs typeface="Calibri"/>
              </a:rPr>
              <a:t>may </a:t>
            </a:r>
            <a:r>
              <a:rPr sz="1092" spc="146" dirty="0">
                <a:latin typeface="Calibri"/>
                <a:cs typeface="Calibri"/>
              </a:rPr>
              <a:t>use </a:t>
            </a:r>
            <a:r>
              <a:rPr sz="1092" spc="132" dirty="0">
                <a:latin typeface="Calibri"/>
                <a:cs typeface="Calibri"/>
              </a:rPr>
              <a:t>future </a:t>
            </a:r>
            <a:r>
              <a:rPr sz="1092" spc="152" dirty="0">
                <a:latin typeface="Calibri"/>
                <a:cs typeface="Calibri"/>
              </a:rPr>
              <a:t>paychecks </a:t>
            </a:r>
            <a:r>
              <a:rPr sz="1092" spc="132" dirty="0">
                <a:latin typeface="Calibri"/>
                <a:cs typeface="Calibri"/>
              </a:rPr>
              <a:t>as </a:t>
            </a:r>
            <a:r>
              <a:rPr sz="1092" spc="129" dirty="0">
                <a:latin typeface="Calibri"/>
                <a:cs typeface="Calibri"/>
              </a:rPr>
              <a:t>collateral </a:t>
            </a:r>
            <a:r>
              <a:rPr sz="1092" spc="119" dirty="0">
                <a:latin typeface="Calibri"/>
                <a:cs typeface="Calibri"/>
              </a:rPr>
              <a:t>for </a:t>
            </a:r>
            <a:r>
              <a:rPr sz="1092" spc="122" dirty="0">
                <a:latin typeface="Calibri"/>
                <a:cs typeface="Calibri"/>
              </a:rPr>
              <a:t>very  </a:t>
            </a:r>
            <a:r>
              <a:rPr sz="1092" spc="142" dirty="0">
                <a:latin typeface="Calibri"/>
                <a:cs typeface="Calibri"/>
              </a:rPr>
              <a:t>short-term </a:t>
            </a:r>
            <a:r>
              <a:rPr sz="1092" spc="132" dirty="0">
                <a:latin typeface="Calibri"/>
                <a:cs typeface="Calibri"/>
              </a:rPr>
              <a:t>loans, </a:t>
            </a:r>
            <a:r>
              <a:rPr sz="1092" spc="149" dirty="0">
                <a:latin typeface="Calibri"/>
                <a:cs typeface="Calibri"/>
              </a:rPr>
              <a:t>and </a:t>
            </a:r>
            <a:r>
              <a:rPr sz="1092" spc="122" dirty="0">
                <a:latin typeface="Calibri"/>
                <a:cs typeface="Calibri"/>
              </a:rPr>
              <a:t>not </a:t>
            </a:r>
            <a:r>
              <a:rPr sz="1092" spc="119" dirty="0">
                <a:latin typeface="Calibri"/>
                <a:cs typeface="Calibri"/>
              </a:rPr>
              <a:t>just </a:t>
            </a:r>
            <a:r>
              <a:rPr sz="1092" spc="146" dirty="0">
                <a:latin typeface="Calibri"/>
                <a:cs typeface="Calibri"/>
              </a:rPr>
              <a:t>from </a:t>
            </a:r>
            <a:r>
              <a:rPr sz="1092" spc="149" dirty="0">
                <a:latin typeface="Calibri"/>
                <a:cs typeface="Calibri"/>
              </a:rPr>
              <a:t>payday </a:t>
            </a:r>
            <a:r>
              <a:rPr sz="1092" spc="139" dirty="0">
                <a:latin typeface="Calibri"/>
                <a:cs typeface="Calibri"/>
              </a:rPr>
              <a:t>lenders.</a:t>
            </a:r>
            <a:endParaRPr sz="109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0018" y="1"/>
            <a:ext cx="5330498" cy="5143500"/>
          </a:xfrm>
          <a:custGeom>
            <a:avLst/>
            <a:gdLst/>
            <a:ahLst/>
            <a:cxnLst/>
            <a:rect l="l" t="t" r="r" b="b"/>
            <a:pathLst>
              <a:path w="8054975" h="7772400">
                <a:moveTo>
                  <a:pt x="8054417" y="0"/>
                </a:moveTo>
                <a:lnTo>
                  <a:pt x="8054417" y="7772397"/>
                </a:lnTo>
                <a:lnTo>
                  <a:pt x="0" y="7772397"/>
                </a:lnTo>
                <a:lnTo>
                  <a:pt x="0" y="0"/>
                </a:lnTo>
                <a:lnTo>
                  <a:pt x="8054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3846" y="98052"/>
            <a:ext cx="5055154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530105">
              <a:spcBef>
                <a:spcPts val="73"/>
              </a:spcBef>
            </a:pPr>
            <a:r>
              <a:rPr spc="-119" dirty="0"/>
              <a:t>COLLATERAL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6819" y="965003"/>
            <a:ext cx="4606037" cy="797026"/>
          </a:xfrm>
          <a:prstGeom prst="rect">
            <a:avLst/>
          </a:prstGeom>
        </p:spPr>
        <p:txBody>
          <a:bodyPr vert="horz" wrap="square" lIns="0" tIns="38240" rIns="0" bIns="0" rtlCol="0">
            <a:spAutoFit/>
          </a:bodyPr>
          <a:lstStyle/>
          <a:p>
            <a:pPr marL="8405">
              <a:spcBef>
                <a:spcPts val="301"/>
              </a:spcBef>
            </a:pPr>
            <a:r>
              <a:rPr sz="1092" spc="135" dirty="0">
                <a:latin typeface="Calibri"/>
                <a:cs typeface="Calibri"/>
              </a:rPr>
              <a:t>Traditional </a:t>
            </a:r>
            <a:r>
              <a:rPr sz="1092" spc="156" dirty="0">
                <a:latin typeface="Calibri"/>
                <a:cs typeface="Calibri"/>
              </a:rPr>
              <a:t>banks </a:t>
            </a:r>
            <a:r>
              <a:rPr sz="1092" spc="126" dirty="0">
                <a:latin typeface="Calibri"/>
                <a:cs typeface="Calibri"/>
              </a:rPr>
              <a:t>offer </a:t>
            </a:r>
            <a:r>
              <a:rPr sz="1092" spc="149" dirty="0">
                <a:latin typeface="Calibri"/>
                <a:cs typeface="Calibri"/>
              </a:rPr>
              <a:t>such </a:t>
            </a:r>
            <a:r>
              <a:rPr sz="1092" spc="132" dirty="0">
                <a:latin typeface="Calibri"/>
                <a:cs typeface="Calibri"/>
              </a:rPr>
              <a:t>loans, </a:t>
            </a:r>
            <a:r>
              <a:rPr sz="1092" spc="139" dirty="0">
                <a:latin typeface="Calibri"/>
                <a:cs typeface="Calibri"/>
              </a:rPr>
              <a:t>usually </a:t>
            </a:r>
            <a:r>
              <a:rPr sz="1092" spc="119" dirty="0">
                <a:latin typeface="Calibri"/>
                <a:cs typeface="Calibri"/>
              </a:rPr>
              <a:t>for </a:t>
            </a:r>
            <a:r>
              <a:rPr sz="1092" spc="146" dirty="0">
                <a:latin typeface="Calibri"/>
                <a:cs typeface="Calibri"/>
              </a:rPr>
              <a:t>terms</a:t>
            </a:r>
            <a:r>
              <a:rPr sz="1092" spc="212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no</a:t>
            </a:r>
            <a:endParaRPr sz="1092">
              <a:latin typeface="Calibri"/>
              <a:cs typeface="Calibri"/>
            </a:endParaRPr>
          </a:p>
          <a:p>
            <a:pPr marL="8405" marR="3362">
              <a:lnSpc>
                <a:spcPct val="118300"/>
              </a:lnSpc>
            </a:pPr>
            <a:r>
              <a:rPr sz="1092" spc="139" dirty="0">
                <a:latin typeface="Calibri"/>
                <a:cs typeface="Calibri"/>
              </a:rPr>
              <a:t>longer than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42" dirty="0">
                <a:latin typeface="Calibri"/>
                <a:cs typeface="Calibri"/>
              </a:rPr>
              <a:t>couple </a:t>
            </a:r>
            <a:r>
              <a:rPr sz="1092" spc="103" dirty="0">
                <a:latin typeface="Calibri"/>
                <a:cs typeface="Calibri"/>
              </a:rPr>
              <a:t>of </a:t>
            </a:r>
            <a:r>
              <a:rPr sz="1092" spc="135" dirty="0">
                <a:latin typeface="Calibri"/>
                <a:cs typeface="Calibri"/>
              </a:rPr>
              <a:t>weeks. </a:t>
            </a:r>
            <a:r>
              <a:rPr sz="1092" spc="149" dirty="0">
                <a:latin typeface="Calibri"/>
                <a:cs typeface="Calibri"/>
              </a:rPr>
              <a:t>These </a:t>
            </a:r>
            <a:r>
              <a:rPr sz="1092" spc="142" dirty="0">
                <a:latin typeface="Calibri"/>
                <a:cs typeface="Calibri"/>
              </a:rPr>
              <a:t>short-term loans </a:t>
            </a:r>
            <a:r>
              <a:rPr sz="1092" spc="129" dirty="0">
                <a:latin typeface="Calibri"/>
                <a:cs typeface="Calibri"/>
              </a:rPr>
              <a:t>are </a:t>
            </a:r>
            <a:r>
              <a:rPr sz="1092" spc="135" dirty="0">
                <a:latin typeface="Calibri"/>
                <a:cs typeface="Calibri"/>
              </a:rPr>
              <a:t>an  option </a:t>
            </a:r>
            <a:r>
              <a:rPr sz="1092" spc="103" dirty="0">
                <a:latin typeface="Calibri"/>
                <a:cs typeface="Calibri"/>
              </a:rPr>
              <a:t>in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49" dirty="0">
                <a:latin typeface="Calibri"/>
                <a:cs typeface="Calibri"/>
              </a:rPr>
              <a:t>genuine </a:t>
            </a:r>
            <a:r>
              <a:rPr sz="1092" spc="146" dirty="0">
                <a:latin typeface="Calibri"/>
                <a:cs typeface="Calibri"/>
              </a:rPr>
              <a:t>emergency, </a:t>
            </a:r>
            <a:r>
              <a:rPr sz="1092" spc="129" dirty="0">
                <a:latin typeface="Calibri"/>
                <a:cs typeface="Calibri"/>
              </a:rPr>
              <a:t>but </a:t>
            </a:r>
            <a:r>
              <a:rPr sz="1092" spc="135" dirty="0">
                <a:latin typeface="Calibri"/>
                <a:cs typeface="Calibri"/>
              </a:rPr>
              <a:t>even </a:t>
            </a:r>
            <a:r>
              <a:rPr sz="1092" spc="122" dirty="0">
                <a:latin typeface="Calibri"/>
                <a:cs typeface="Calibri"/>
              </a:rPr>
              <a:t>then, </a:t>
            </a:r>
            <a:r>
              <a:rPr sz="1092" spc="135" dirty="0">
                <a:latin typeface="Calibri"/>
                <a:cs typeface="Calibri"/>
              </a:rPr>
              <a:t>you</a:t>
            </a:r>
            <a:r>
              <a:rPr sz="1092" spc="404" dirty="0">
                <a:latin typeface="Calibri"/>
                <a:cs typeface="Calibri"/>
              </a:rPr>
              <a:t> </a:t>
            </a:r>
            <a:r>
              <a:rPr sz="1092" spc="152" dirty="0">
                <a:latin typeface="Calibri"/>
                <a:cs typeface="Calibri"/>
              </a:rPr>
              <a:t>should</a:t>
            </a:r>
            <a:endParaRPr sz="1092">
              <a:latin typeface="Calibri"/>
              <a:cs typeface="Calibri"/>
            </a:endParaRPr>
          </a:p>
          <a:p>
            <a:pPr marL="8405">
              <a:spcBef>
                <a:spcPts val="242"/>
              </a:spcBef>
            </a:pPr>
            <a:r>
              <a:rPr sz="1092" spc="142" dirty="0">
                <a:latin typeface="Calibri"/>
                <a:cs typeface="Calibri"/>
              </a:rPr>
              <a:t>read </a:t>
            </a:r>
            <a:r>
              <a:rPr sz="1092" spc="119" dirty="0">
                <a:latin typeface="Calibri"/>
                <a:cs typeface="Calibri"/>
              </a:rPr>
              <a:t>the fine </a:t>
            </a:r>
            <a:r>
              <a:rPr sz="1092" spc="126" dirty="0">
                <a:latin typeface="Calibri"/>
                <a:cs typeface="Calibri"/>
              </a:rPr>
              <a:t>print </a:t>
            </a:r>
            <a:r>
              <a:rPr sz="1092" spc="129" dirty="0">
                <a:latin typeface="Calibri"/>
                <a:cs typeface="Calibri"/>
              </a:rPr>
              <a:t>carefully </a:t>
            </a:r>
            <a:r>
              <a:rPr sz="1092" spc="149" dirty="0">
                <a:latin typeface="Calibri"/>
                <a:cs typeface="Calibri"/>
              </a:rPr>
              <a:t>and </a:t>
            </a:r>
            <a:r>
              <a:rPr sz="1092" spc="159" dirty="0">
                <a:latin typeface="Calibri"/>
                <a:cs typeface="Calibri"/>
              </a:rPr>
              <a:t>compare</a:t>
            </a:r>
            <a:r>
              <a:rPr sz="1092" spc="172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rates.</a:t>
            </a:r>
            <a:endParaRPr sz="1092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6819" y="2174270"/>
            <a:ext cx="4654363" cy="2351402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8405" algn="just">
              <a:spcBef>
                <a:spcPts val="79"/>
              </a:spcBef>
            </a:pPr>
            <a:r>
              <a:rPr sz="1092" b="1" spc="106" dirty="0">
                <a:latin typeface="Arial"/>
                <a:cs typeface="Arial"/>
              </a:rPr>
              <a:t>Collateralized </a:t>
            </a:r>
            <a:r>
              <a:rPr sz="1092" b="1" spc="93" dirty="0">
                <a:latin typeface="Arial"/>
                <a:cs typeface="Arial"/>
              </a:rPr>
              <a:t>Personal</a:t>
            </a:r>
            <a:r>
              <a:rPr sz="1092" b="1" spc="168" dirty="0">
                <a:latin typeface="Arial"/>
                <a:cs typeface="Arial"/>
              </a:rPr>
              <a:t> </a:t>
            </a:r>
            <a:r>
              <a:rPr sz="1092" b="1" spc="66" dirty="0">
                <a:latin typeface="Arial"/>
                <a:cs typeface="Arial"/>
              </a:rPr>
              <a:t>Loans</a:t>
            </a:r>
            <a:endParaRPr sz="1092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324" dirty="0">
              <a:latin typeface="Arial"/>
              <a:cs typeface="Arial"/>
            </a:endParaRPr>
          </a:p>
          <a:p>
            <a:pPr marL="8405" marR="3362" algn="just">
              <a:lnSpc>
                <a:spcPct val="118300"/>
              </a:lnSpc>
            </a:pPr>
            <a:r>
              <a:rPr sz="1092" spc="142" dirty="0">
                <a:latin typeface="Calibri"/>
                <a:cs typeface="Calibri"/>
              </a:rPr>
              <a:t>Another </a:t>
            </a:r>
            <a:r>
              <a:rPr sz="1092" spc="122" dirty="0">
                <a:latin typeface="Calibri"/>
                <a:cs typeface="Calibri"/>
              </a:rPr>
              <a:t>type </a:t>
            </a:r>
            <a:r>
              <a:rPr sz="1092" spc="103" dirty="0">
                <a:latin typeface="Calibri"/>
                <a:cs typeface="Calibri"/>
              </a:rPr>
              <a:t>of </a:t>
            </a:r>
            <a:r>
              <a:rPr sz="1092" spc="149" dirty="0">
                <a:latin typeface="Calibri"/>
                <a:cs typeface="Calibri"/>
              </a:rPr>
              <a:t>borrowing </a:t>
            </a:r>
            <a:r>
              <a:rPr sz="1092" spc="103" dirty="0">
                <a:latin typeface="Calibri"/>
                <a:cs typeface="Calibri"/>
              </a:rPr>
              <a:t>is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32" dirty="0">
                <a:latin typeface="Calibri"/>
                <a:cs typeface="Calibri"/>
              </a:rPr>
              <a:t>collateralized </a:t>
            </a:r>
            <a:r>
              <a:rPr sz="1092" spc="149" dirty="0">
                <a:latin typeface="Calibri"/>
                <a:cs typeface="Calibri"/>
              </a:rPr>
              <a:t>personal </a:t>
            </a:r>
            <a:r>
              <a:rPr sz="1092" spc="122" dirty="0">
                <a:latin typeface="Calibri"/>
                <a:cs typeface="Calibri"/>
              </a:rPr>
              <a:t>loan,  </a:t>
            </a:r>
            <a:r>
              <a:rPr sz="1092" spc="103" dirty="0">
                <a:latin typeface="Calibri"/>
                <a:cs typeface="Calibri"/>
              </a:rPr>
              <a:t>in </a:t>
            </a:r>
            <a:r>
              <a:rPr sz="1092" spc="135" dirty="0">
                <a:latin typeface="Calibri"/>
                <a:cs typeface="Calibri"/>
              </a:rPr>
              <a:t>which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49" dirty="0">
                <a:latin typeface="Calibri"/>
                <a:cs typeface="Calibri"/>
              </a:rPr>
              <a:t>borrower </a:t>
            </a:r>
            <a:r>
              <a:rPr sz="1092" spc="132" dirty="0">
                <a:latin typeface="Calibri"/>
                <a:cs typeface="Calibri"/>
              </a:rPr>
              <a:t>offers </a:t>
            </a:r>
            <a:r>
              <a:rPr sz="1092" spc="135" dirty="0">
                <a:latin typeface="Calibri"/>
                <a:cs typeface="Calibri"/>
              </a:rPr>
              <a:t>an </a:t>
            </a:r>
            <a:r>
              <a:rPr sz="1092" spc="129" dirty="0">
                <a:latin typeface="Calibri"/>
                <a:cs typeface="Calibri"/>
              </a:rPr>
              <a:t>item </a:t>
            </a:r>
            <a:r>
              <a:rPr sz="1092" spc="103" dirty="0">
                <a:latin typeface="Calibri"/>
                <a:cs typeface="Calibri"/>
              </a:rPr>
              <a:t>of </a:t>
            </a:r>
            <a:r>
              <a:rPr sz="1092" spc="132" dirty="0">
                <a:latin typeface="Calibri"/>
                <a:cs typeface="Calibri"/>
              </a:rPr>
              <a:t>value as security </a:t>
            </a:r>
            <a:r>
              <a:rPr sz="1092" spc="119" dirty="0">
                <a:latin typeface="Calibri"/>
                <a:cs typeface="Calibri"/>
              </a:rPr>
              <a:t>for </a:t>
            </a:r>
            <a:r>
              <a:rPr sz="1092" spc="93" dirty="0">
                <a:latin typeface="Calibri"/>
                <a:cs typeface="Calibri"/>
              </a:rPr>
              <a:t>a  </a:t>
            </a:r>
            <a:r>
              <a:rPr sz="1092" spc="126" dirty="0">
                <a:latin typeface="Calibri"/>
                <a:cs typeface="Calibri"/>
              </a:rPr>
              <a:t>loan.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The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2" dirty="0">
                <a:latin typeface="Calibri"/>
                <a:cs typeface="Calibri"/>
              </a:rPr>
              <a:t>value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03" dirty="0">
                <a:latin typeface="Calibri"/>
                <a:cs typeface="Calibri"/>
              </a:rPr>
              <a:t>of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the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29" dirty="0">
                <a:latin typeface="Calibri"/>
                <a:cs typeface="Calibri"/>
              </a:rPr>
              <a:t>collateral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52" dirty="0">
                <a:latin typeface="Calibri"/>
                <a:cs typeface="Calibri"/>
              </a:rPr>
              <a:t>must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9" dirty="0">
                <a:latin typeface="Calibri"/>
                <a:cs typeface="Calibri"/>
              </a:rPr>
              <a:t>meet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or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46" dirty="0">
                <a:latin typeface="Calibri"/>
                <a:cs typeface="Calibri"/>
              </a:rPr>
              <a:t>exceed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the</a:t>
            </a:r>
            <a:endParaRPr sz="1092" dirty="0">
              <a:latin typeface="Calibri"/>
              <a:cs typeface="Calibri"/>
            </a:endParaRPr>
          </a:p>
          <a:p>
            <a:pPr marL="8405" marR="148766">
              <a:lnSpc>
                <a:spcPct val="118300"/>
              </a:lnSpc>
            </a:pPr>
            <a:r>
              <a:rPr sz="1092" spc="159" dirty="0">
                <a:latin typeface="Calibri"/>
                <a:cs typeface="Calibri"/>
              </a:rPr>
              <a:t>amount </a:t>
            </a:r>
            <a:r>
              <a:rPr sz="1092" spc="142" dirty="0">
                <a:latin typeface="Calibri"/>
                <a:cs typeface="Calibri"/>
              </a:rPr>
              <a:t>being </a:t>
            </a:r>
            <a:r>
              <a:rPr sz="1092" spc="139" dirty="0">
                <a:latin typeface="Calibri"/>
                <a:cs typeface="Calibri"/>
              </a:rPr>
              <a:t>loaned. </a:t>
            </a:r>
            <a:r>
              <a:rPr sz="1092" spc="73" dirty="0">
                <a:latin typeface="Calibri"/>
                <a:cs typeface="Calibri"/>
              </a:rPr>
              <a:t>If </a:t>
            </a:r>
            <a:r>
              <a:rPr sz="1092" spc="135" dirty="0">
                <a:latin typeface="Calibri"/>
                <a:cs typeface="Calibri"/>
              </a:rPr>
              <a:t>you </a:t>
            </a:r>
            <a:r>
              <a:rPr sz="1092" spc="129" dirty="0">
                <a:latin typeface="Calibri"/>
                <a:cs typeface="Calibri"/>
              </a:rPr>
              <a:t>are </a:t>
            </a:r>
            <a:r>
              <a:rPr sz="1092" spc="149" dirty="0">
                <a:latin typeface="Calibri"/>
                <a:cs typeface="Calibri"/>
              </a:rPr>
              <a:t>considering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32" dirty="0">
                <a:latin typeface="Calibri"/>
                <a:cs typeface="Calibri"/>
              </a:rPr>
              <a:t>collateralized  </a:t>
            </a:r>
            <a:r>
              <a:rPr sz="1092" spc="149" dirty="0">
                <a:latin typeface="Calibri"/>
                <a:cs typeface="Calibri"/>
              </a:rPr>
              <a:t>personal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22" dirty="0">
                <a:latin typeface="Calibri"/>
                <a:cs typeface="Calibri"/>
              </a:rPr>
              <a:t>loan,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9" dirty="0">
                <a:latin typeface="Calibri"/>
                <a:cs typeface="Calibri"/>
              </a:rPr>
              <a:t>your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2" dirty="0">
                <a:latin typeface="Calibri"/>
                <a:cs typeface="Calibri"/>
              </a:rPr>
              <a:t>best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choice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for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93" dirty="0">
                <a:latin typeface="Calibri"/>
                <a:cs typeface="Calibri"/>
              </a:rPr>
              <a:t>a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39" dirty="0">
                <a:latin typeface="Calibri"/>
                <a:cs typeface="Calibri"/>
              </a:rPr>
              <a:t>lender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03" dirty="0">
                <a:latin typeface="Calibri"/>
                <a:cs typeface="Calibri"/>
              </a:rPr>
              <a:t>is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49" dirty="0">
                <a:latin typeface="Calibri"/>
                <a:cs typeface="Calibri"/>
              </a:rPr>
              <a:t>probably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93" dirty="0">
                <a:latin typeface="Calibri"/>
                <a:cs typeface="Calibri"/>
              </a:rPr>
              <a:t>a</a:t>
            </a:r>
            <a:endParaRPr sz="1092" dirty="0">
              <a:latin typeface="Calibri"/>
              <a:cs typeface="Calibri"/>
            </a:endParaRPr>
          </a:p>
          <a:p>
            <a:pPr marL="8405">
              <a:spcBef>
                <a:spcPts val="238"/>
              </a:spcBef>
            </a:pPr>
            <a:r>
              <a:rPr sz="1092" spc="132" dirty="0">
                <a:latin typeface="Calibri"/>
                <a:cs typeface="Calibri"/>
              </a:rPr>
              <a:t>financial </a:t>
            </a:r>
            <a:r>
              <a:rPr sz="1092" spc="129" dirty="0">
                <a:latin typeface="Calibri"/>
                <a:cs typeface="Calibri"/>
              </a:rPr>
              <a:t>institution </a:t>
            </a:r>
            <a:r>
              <a:rPr sz="1092" spc="119" dirty="0">
                <a:latin typeface="Calibri"/>
                <a:cs typeface="Calibri"/>
              </a:rPr>
              <a:t>that </a:t>
            </a:r>
            <a:r>
              <a:rPr sz="1092" spc="135" dirty="0">
                <a:latin typeface="Calibri"/>
                <a:cs typeface="Calibri"/>
              </a:rPr>
              <a:t>you </a:t>
            </a:r>
            <a:r>
              <a:rPr sz="1092" spc="139" dirty="0">
                <a:latin typeface="Calibri"/>
                <a:cs typeface="Calibri"/>
              </a:rPr>
              <a:t>already </a:t>
            </a:r>
            <a:r>
              <a:rPr sz="1092" spc="135" dirty="0">
                <a:latin typeface="Calibri"/>
                <a:cs typeface="Calibri"/>
              </a:rPr>
              <a:t>do </a:t>
            </a:r>
            <a:r>
              <a:rPr sz="1092" spc="156" dirty="0">
                <a:latin typeface="Calibri"/>
                <a:cs typeface="Calibri"/>
              </a:rPr>
              <a:t>business</a:t>
            </a:r>
            <a:r>
              <a:rPr sz="1092" spc="168" dirty="0">
                <a:latin typeface="Calibri"/>
                <a:cs typeface="Calibri"/>
              </a:rPr>
              <a:t> </a:t>
            </a:r>
            <a:r>
              <a:rPr sz="1092" spc="106" dirty="0">
                <a:latin typeface="Calibri"/>
                <a:cs typeface="Calibri"/>
              </a:rPr>
              <a:t>with,</a:t>
            </a:r>
            <a:endParaRPr sz="1092" dirty="0">
              <a:latin typeface="Calibri"/>
              <a:cs typeface="Calibri"/>
            </a:endParaRPr>
          </a:p>
          <a:p>
            <a:pPr marL="8405">
              <a:spcBef>
                <a:spcPts val="242"/>
              </a:spcBef>
            </a:pPr>
            <a:r>
              <a:rPr sz="1092" spc="135" dirty="0">
                <a:latin typeface="Calibri"/>
                <a:cs typeface="Calibri"/>
              </a:rPr>
              <a:t>especially </a:t>
            </a:r>
            <a:r>
              <a:rPr sz="1092" spc="73" dirty="0">
                <a:latin typeface="Calibri"/>
                <a:cs typeface="Calibri"/>
              </a:rPr>
              <a:t>if </a:t>
            </a:r>
            <a:r>
              <a:rPr sz="1092" spc="139" dirty="0">
                <a:latin typeface="Calibri"/>
                <a:cs typeface="Calibri"/>
              </a:rPr>
              <a:t>your </a:t>
            </a:r>
            <a:r>
              <a:rPr sz="1092" spc="129" dirty="0">
                <a:latin typeface="Calibri"/>
                <a:cs typeface="Calibri"/>
              </a:rPr>
              <a:t>collateral </a:t>
            </a:r>
            <a:r>
              <a:rPr sz="1092" spc="103" dirty="0">
                <a:latin typeface="Calibri"/>
                <a:cs typeface="Calibri"/>
              </a:rPr>
              <a:t>is </a:t>
            </a:r>
            <a:r>
              <a:rPr sz="1092" spc="139" dirty="0">
                <a:latin typeface="Calibri"/>
                <a:cs typeface="Calibri"/>
              </a:rPr>
              <a:t>your </a:t>
            </a:r>
            <a:r>
              <a:rPr sz="1092" spc="146" dirty="0">
                <a:latin typeface="Calibri"/>
                <a:cs typeface="Calibri"/>
              </a:rPr>
              <a:t>savings </a:t>
            </a:r>
            <a:r>
              <a:rPr sz="1092" spc="135" dirty="0">
                <a:latin typeface="Calibri"/>
                <a:cs typeface="Calibri"/>
              </a:rPr>
              <a:t>account. </a:t>
            </a:r>
            <a:r>
              <a:rPr sz="1092" spc="73" dirty="0">
                <a:latin typeface="Calibri"/>
                <a:cs typeface="Calibri"/>
              </a:rPr>
              <a:t>If</a:t>
            </a:r>
            <a:r>
              <a:rPr sz="1092" spc="109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you</a:t>
            </a:r>
            <a:endParaRPr sz="1092" dirty="0">
              <a:latin typeface="Calibri"/>
              <a:cs typeface="Calibri"/>
            </a:endParaRPr>
          </a:p>
          <a:p>
            <a:pPr marL="8405" marR="15549">
              <a:lnSpc>
                <a:spcPct val="118300"/>
              </a:lnSpc>
            </a:pPr>
            <a:r>
              <a:rPr sz="1092" spc="139" dirty="0">
                <a:latin typeface="Calibri"/>
                <a:cs typeface="Calibri"/>
              </a:rPr>
              <a:t>already have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39" dirty="0">
                <a:latin typeface="Calibri"/>
                <a:cs typeface="Calibri"/>
              </a:rPr>
              <a:t>relationship </a:t>
            </a:r>
            <a:r>
              <a:rPr sz="1092" spc="116" dirty="0">
                <a:latin typeface="Calibri"/>
                <a:cs typeface="Calibri"/>
              </a:rPr>
              <a:t>with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35" dirty="0">
                <a:latin typeface="Calibri"/>
                <a:cs typeface="Calibri"/>
              </a:rPr>
              <a:t>bank, </a:t>
            </a:r>
            <a:r>
              <a:rPr sz="1092" spc="119" dirty="0">
                <a:latin typeface="Calibri"/>
                <a:cs typeface="Calibri"/>
              </a:rPr>
              <a:t>that </a:t>
            </a:r>
            <a:r>
              <a:rPr sz="1092" spc="152" dirty="0">
                <a:latin typeface="Calibri"/>
                <a:cs typeface="Calibri"/>
              </a:rPr>
              <a:t>bank </a:t>
            </a:r>
            <a:r>
              <a:rPr sz="1092" spc="142" dirty="0">
                <a:latin typeface="Calibri"/>
                <a:cs typeface="Calibri"/>
              </a:rPr>
              <a:t>would </a:t>
            </a:r>
            <a:r>
              <a:rPr sz="1092" spc="129" dirty="0">
                <a:latin typeface="Calibri"/>
                <a:cs typeface="Calibri"/>
              </a:rPr>
              <a:t>be  </a:t>
            </a:r>
            <a:r>
              <a:rPr sz="1092" spc="156" dirty="0">
                <a:latin typeface="Calibri"/>
                <a:cs typeface="Calibri"/>
              </a:rPr>
              <a:t>more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32" dirty="0">
                <a:latin typeface="Calibri"/>
                <a:cs typeface="Calibri"/>
              </a:rPr>
              <a:t>inclined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96" dirty="0">
                <a:latin typeface="Calibri"/>
                <a:cs typeface="Calibri"/>
              </a:rPr>
              <a:t>to</a:t>
            </a:r>
            <a:r>
              <a:rPr sz="1092" spc="199" dirty="0">
                <a:latin typeface="Calibri"/>
                <a:cs typeface="Calibri"/>
              </a:rPr>
              <a:t> </a:t>
            </a:r>
            <a:r>
              <a:rPr sz="1092" spc="149" dirty="0">
                <a:latin typeface="Calibri"/>
                <a:cs typeface="Calibri"/>
              </a:rPr>
              <a:t>approve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the</a:t>
            </a:r>
            <a:r>
              <a:rPr sz="1092" spc="199" dirty="0">
                <a:latin typeface="Calibri"/>
                <a:cs typeface="Calibri"/>
              </a:rPr>
              <a:t> </a:t>
            </a:r>
            <a:r>
              <a:rPr sz="1092" spc="122" dirty="0">
                <a:latin typeface="Calibri"/>
                <a:cs typeface="Calibri"/>
              </a:rPr>
              <a:t>loan,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49" dirty="0">
                <a:latin typeface="Calibri"/>
                <a:cs typeface="Calibri"/>
              </a:rPr>
              <a:t>and</a:t>
            </a:r>
            <a:r>
              <a:rPr sz="1092" spc="199" dirty="0">
                <a:latin typeface="Calibri"/>
                <a:cs typeface="Calibri"/>
              </a:rPr>
              <a:t> </a:t>
            </a:r>
            <a:r>
              <a:rPr sz="1092" spc="135" dirty="0">
                <a:latin typeface="Calibri"/>
                <a:cs typeface="Calibri"/>
              </a:rPr>
              <a:t>you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29" dirty="0">
                <a:latin typeface="Calibri"/>
                <a:cs typeface="Calibri"/>
              </a:rPr>
              <a:t>are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56" dirty="0">
                <a:latin typeface="Calibri"/>
                <a:cs typeface="Calibri"/>
              </a:rPr>
              <a:t>more</a:t>
            </a:r>
            <a:r>
              <a:rPr sz="1092" spc="199" dirty="0">
                <a:latin typeface="Calibri"/>
                <a:cs typeface="Calibri"/>
              </a:rPr>
              <a:t> </a:t>
            </a:r>
            <a:r>
              <a:rPr sz="1092" spc="122" dirty="0">
                <a:latin typeface="Calibri"/>
                <a:cs typeface="Calibri"/>
              </a:rPr>
              <a:t>apt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96" dirty="0">
                <a:latin typeface="Calibri"/>
                <a:cs typeface="Calibri"/>
              </a:rPr>
              <a:t>to</a:t>
            </a:r>
            <a:endParaRPr sz="1092" dirty="0">
              <a:latin typeface="Calibri"/>
              <a:cs typeface="Calibri"/>
            </a:endParaRPr>
          </a:p>
          <a:p>
            <a:pPr marL="8405">
              <a:spcBef>
                <a:spcPts val="238"/>
              </a:spcBef>
            </a:pPr>
            <a:r>
              <a:rPr sz="1092" spc="116" dirty="0">
                <a:latin typeface="Calibri"/>
                <a:cs typeface="Calibri"/>
              </a:rPr>
              <a:t>get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39" dirty="0">
                <a:latin typeface="Calibri"/>
                <a:cs typeface="Calibri"/>
              </a:rPr>
              <a:t>decent </a:t>
            </a:r>
            <a:r>
              <a:rPr sz="1092" spc="122" dirty="0">
                <a:latin typeface="Calibri"/>
                <a:cs typeface="Calibri"/>
              </a:rPr>
              <a:t>rate </a:t>
            </a:r>
            <a:r>
              <a:rPr sz="1092" spc="119" dirty="0">
                <a:latin typeface="Calibri"/>
                <a:cs typeface="Calibri"/>
              </a:rPr>
              <a:t>for</a:t>
            </a:r>
            <a:r>
              <a:rPr sz="1092" spc="129" dirty="0">
                <a:latin typeface="Calibri"/>
                <a:cs typeface="Calibri"/>
              </a:rPr>
              <a:t> </a:t>
            </a:r>
            <a:r>
              <a:rPr sz="1092" spc="73" dirty="0">
                <a:latin typeface="Calibri"/>
                <a:cs typeface="Calibri"/>
              </a:rPr>
              <a:t>it.</a:t>
            </a:r>
            <a:endParaRPr sz="109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2923" y="0"/>
            <a:ext cx="5357392" cy="5143500"/>
          </a:xfrm>
          <a:custGeom>
            <a:avLst/>
            <a:gdLst/>
            <a:ahLst/>
            <a:cxnLst/>
            <a:rect l="l" t="t" r="r" b="b"/>
            <a:pathLst>
              <a:path w="8095615" h="7772400">
                <a:moveTo>
                  <a:pt x="0" y="0"/>
                </a:moveTo>
                <a:lnTo>
                  <a:pt x="8095361" y="0"/>
                </a:lnTo>
                <a:lnTo>
                  <a:pt x="8095361" y="7772399"/>
                </a:lnTo>
                <a:lnTo>
                  <a:pt x="0" y="7772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3846" y="98052"/>
            <a:ext cx="4978954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530105">
              <a:spcBef>
                <a:spcPts val="73"/>
              </a:spcBef>
            </a:pPr>
            <a:r>
              <a:rPr spc="-119" dirty="0"/>
              <a:t>COLLATERAL</a:t>
            </a:r>
          </a:p>
        </p:txBody>
      </p:sp>
      <p:sp>
        <p:nvSpPr>
          <p:cNvPr id="4" name="object 4"/>
          <p:cNvSpPr/>
          <p:nvPr/>
        </p:nvSpPr>
        <p:spPr>
          <a:xfrm>
            <a:off x="2986622" y="2639663"/>
            <a:ext cx="49214" cy="49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 txBox="1"/>
          <p:nvPr/>
        </p:nvSpPr>
        <p:spPr>
          <a:xfrm>
            <a:off x="2886819" y="993124"/>
            <a:ext cx="4612341" cy="3943311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8405">
              <a:spcBef>
                <a:spcPts val="79"/>
              </a:spcBef>
            </a:pPr>
            <a:r>
              <a:rPr sz="1092" b="1" spc="75" dirty="0">
                <a:latin typeface="Arial"/>
                <a:cs typeface="Arial"/>
              </a:rPr>
              <a:t>IMPORTANT!:</a:t>
            </a:r>
            <a:endParaRPr sz="1092" dirty="0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1555" dirty="0">
              <a:latin typeface="Arial"/>
              <a:cs typeface="Arial"/>
            </a:endParaRPr>
          </a:p>
          <a:p>
            <a:pPr marL="8405"/>
            <a:r>
              <a:rPr sz="1092" spc="146" dirty="0">
                <a:latin typeface="Calibri"/>
                <a:cs typeface="Calibri"/>
              </a:rPr>
              <a:t>Use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32" dirty="0">
                <a:latin typeface="Calibri"/>
                <a:cs typeface="Calibri"/>
              </a:rPr>
              <a:t>financial </a:t>
            </a:r>
            <a:r>
              <a:rPr sz="1092" spc="129" dirty="0">
                <a:latin typeface="Calibri"/>
                <a:cs typeface="Calibri"/>
              </a:rPr>
              <a:t>institution </a:t>
            </a:r>
            <a:r>
              <a:rPr sz="1092" spc="116" dirty="0">
                <a:latin typeface="Calibri"/>
                <a:cs typeface="Calibri"/>
              </a:rPr>
              <a:t>with </a:t>
            </a:r>
            <a:r>
              <a:rPr sz="1092" spc="135" dirty="0">
                <a:latin typeface="Calibri"/>
                <a:cs typeface="Calibri"/>
              </a:rPr>
              <a:t>which you </a:t>
            </a:r>
            <a:r>
              <a:rPr sz="1092" spc="139" dirty="0">
                <a:latin typeface="Calibri"/>
                <a:cs typeface="Calibri"/>
              </a:rPr>
              <a:t>already have</a:t>
            </a:r>
            <a:r>
              <a:rPr sz="1092" spc="387" dirty="0">
                <a:latin typeface="Calibri"/>
                <a:cs typeface="Calibri"/>
              </a:rPr>
              <a:t> </a:t>
            </a:r>
            <a:r>
              <a:rPr sz="1092" spc="93" dirty="0">
                <a:latin typeface="Calibri"/>
                <a:cs typeface="Calibri"/>
              </a:rPr>
              <a:t>a</a:t>
            </a:r>
            <a:endParaRPr sz="1092" dirty="0">
              <a:latin typeface="Calibri"/>
              <a:cs typeface="Calibri"/>
            </a:endParaRPr>
          </a:p>
          <a:p>
            <a:pPr marL="8405" marR="242060">
              <a:lnSpc>
                <a:spcPct val="118300"/>
              </a:lnSpc>
            </a:pPr>
            <a:r>
              <a:rPr sz="1092" spc="139" dirty="0">
                <a:latin typeface="Calibri"/>
                <a:cs typeface="Calibri"/>
              </a:rPr>
              <a:t>relationship </a:t>
            </a:r>
            <a:r>
              <a:rPr sz="1092" spc="73" dirty="0">
                <a:latin typeface="Calibri"/>
                <a:cs typeface="Calibri"/>
              </a:rPr>
              <a:t>if </a:t>
            </a:r>
            <a:r>
              <a:rPr sz="1092" spc="132" dirty="0">
                <a:latin typeface="Calibri"/>
                <a:cs typeface="Calibri"/>
              </a:rPr>
              <a:t>you're </a:t>
            </a:r>
            <a:r>
              <a:rPr sz="1092" spc="149" dirty="0">
                <a:latin typeface="Calibri"/>
                <a:cs typeface="Calibri"/>
              </a:rPr>
              <a:t>considering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32" dirty="0">
                <a:latin typeface="Calibri"/>
                <a:cs typeface="Calibri"/>
              </a:rPr>
              <a:t>collateralized </a:t>
            </a:r>
            <a:r>
              <a:rPr sz="1092" spc="149" dirty="0">
                <a:latin typeface="Calibri"/>
                <a:cs typeface="Calibri"/>
              </a:rPr>
              <a:t>personal  </a:t>
            </a:r>
            <a:r>
              <a:rPr sz="1092" spc="135" dirty="0">
                <a:latin typeface="Calibri"/>
                <a:cs typeface="Calibri"/>
              </a:rPr>
              <a:t>loan</a:t>
            </a:r>
            <a:endParaRPr sz="1092" dirty="0">
              <a:latin typeface="Calibri"/>
              <a:cs typeface="Calibri"/>
            </a:endParaRPr>
          </a:p>
          <a:p>
            <a:pPr marL="247103" marR="1135497" indent="941765">
              <a:lnSpc>
                <a:spcPct val="236600"/>
              </a:lnSpc>
            </a:pPr>
            <a:r>
              <a:rPr sz="1092" b="1" spc="86" dirty="0">
                <a:latin typeface="Arial"/>
                <a:cs typeface="Arial"/>
              </a:rPr>
              <a:t>Examples </a:t>
            </a:r>
            <a:r>
              <a:rPr sz="1092" b="1" spc="79" dirty="0">
                <a:latin typeface="Arial"/>
                <a:cs typeface="Arial"/>
              </a:rPr>
              <a:t>of </a:t>
            </a:r>
            <a:r>
              <a:rPr sz="1092" b="1" spc="106" dirty="0">
                <a:latin typeface="Arial"/>
                <a:cs typeface="Arial"/>
              </a:rPr>
              <a:t>Collateral </a:t>
            </a:r>
            <a:r>
              <a:rPr sz="1092" b="1" spc="66" dirty="0">
                <a:latin typeface="Arial"/>
                <a:cs typeface="Arial"/>
              </a:rPr>
              <a:t>Loans</a:t>
            </a:r>
            <a:r>
              <a:rPr lang="en-US" sz="1092" b="1" spc="66" dirty="0">
                <a:latin typeface="Arial"/>
                <a:cs typeface="Arial"/>
              </a:rPr>
              <a:t>  </a:t>
            </a:r>
            <a:r>
              <a:rPr lang="en-US" sz="1092" b="1" spc="99" dirty="0">
                <a:latin typeface="Arial"/>
                <a:cs typeface="Arial"/>
              </a:rPr>
              <a:t>Residential</a:t>
            </a:r>
            <a:r>
              <a:rPr lang="en-US" sz="1092" b="1" spc="135" dirty="0">
                <a:latin typeface="Arial"/>
                <a:cs typeface="Arial"/>
              </a:rPr>
              <a:t> </a:t>
            </a:r>
            <a:r>
              <a:rPr lang="en-US" sz="1092" b="1" spc="103" dirty="0">
                <a:latin typeface="Arial"/>
                <a:cs typeface="Arial"/>
              </a:rPr>
              <a:t>Mortgages</a:t>
            </a:r>
            <a:endParaRPr lang="en-US" sz="1092" dirty="0">
              <a:latin typeface="Arial"/>
              <a:cs typeface="Arial"/>
            </a:endParaRPr>
          </a:p>
          <a:p>
            <a:pPr marL="8405" marR="209281">
              <a:lnSpc>
                <a:spcPct val="118300"/>
              </a:lnSpc>
            </a:pPr>
            <a:r>
              <a:rPr sz="1092" spc="66" dirty="0">
                <a:latin typeface="Calibri"/>
                <a:cs typeface="Calibri"/>
              </a:rPr>
              <a:t>A </a:t>
            </a:r>
            <a:r>
              <a:rPr sz="1092" spc="152" dirty="0">
                <a:latin typeface="Calibri"/>
                <a:cs typeface="Calibri"/>
              </a:rPr>
              <a:t>mortgage </a:t>
            </a:r>
            <a:r>
              <a:rPr sz="1092" spc="103" dirty="0">
                <a:latin typeface="Calibri"/>
                <a:cs typeface="Calibri"/>
              </a:rPr>
              <a:t>is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35" dirty="0">
                <a:latin typeface="Calibri"/>
                <a:cs typeface="Calibri"/>
              </a:rPr>
              <a:t>loan </a:t>
            </a:r>
            <a:r>
              <a:rPr sz="1092" spc="103" dirty="0">
                <a:latin typeface="Calibri"/>
                <a:cs typeface="Calibri"/>
              </a:rPr>
              <a:t>in </a:t>
            </a:r>
            <a:r>
              <a:rPr sz="1092" spc="135" dirty="0">
                <a:latin typeface="Calibri"/>
                <a:cs typeface="Calibri"/>
              </a:rPr>
              <a:t>which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56" dirty="0">
                <a:latin typeface="Calibri"/>
                <a:cs typeface="Calibri"/>
              </a:rPr>
              <a:t>house </a:t>
            </a:r>
            <a:r>
              <a:rPr sz="1092" spc="103" dirty="0">
                <a:latin typeface="Calibri"/>
                <a:cs typeface="Calibri"/>
              </a:rPr>
              <a:t>is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26" dirty="0">
                <a:latin typeface="Calibri"/>
                <a:cs typeface="Calibri"/>
              </a:rPr>
              <a:t>collateral. </a:t>
            </a:r>
            <a:r>
              <a:rPr sz="1092" spc="73" dirty="0">
                <a:latin typeface="Calibri"/>
                <a:cs typeface="Calibri"/>
              </a:rPr>
              <a:t>If  </a:t>
            </a:r>
            <a:r>
              <a:rPr sz="1092" spc="119" dirty="0">
                <a:latin typeface="Calibri"/>
                <a:cs typeface="Calibri"/>
              </a:rPr>
              <a:t>the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62" dirty="0">
                <a:latin typeface="Calibri"/>
                <a:cs typeface="Calibri"/>
              </a:rPr>
              <a:t>homeowner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46" dirty="0">
                <a:latin typeface="Calibri"/>
                <a:cs typeface="Calibri"/>
              </a:rPr>
              <a:t>stops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42" dirty="0">
                <a:latin typeface="Calibri"/>
                <a:cs typeface="Calibri"/>
              </a:rPr>
              <a:t>paying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the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52" dirty="0">
                <a:latin typeface="Calibri"/>
                <a:cs typeface="Calibri"/>
              </a:rPr>
              <a:t>mortgage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for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96" dirty="0">
                <a:latin typeface="Calibri"/>
                <a:cs typeface="Calibri"/>
              </a:rPr>
              <a:t>at</a:t>
            </a:r>
            <a:r>
              <a:rPr sz="1092" spc="195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least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29" dirty="0">
                <a:latin typeface="Calibri"/>
                <a:cs typeface="Calibri"/>
              </a:rPr>
              <a:t>120</a:t>
            </a:r>
            <a:endParaRPr sz="1092" dirty="0">
              <a:latin typeface="Calibri"/>
              <a:cs typeface="Calibri"/>
            </a:endParaRPr>
          </a:p>
          <a:p>
            <a:pPr marL="8405" marR="7985">
              <a:lnSpc>
                <a:spcPct val="118300"/>
              </a:lnSpc>
            </a:pPr>
            <a:r>
              <a:rPr sz="1092" spc="132" dirty="0">
                <a:latin typeface="Calibri"/>
                <a:cs typeface="Calibri"/>
              </a:rPr>
              <a:t>days,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35" dirty="0">
                <a:latin typeface="Calibri"/>
                <a:cs typeface="Calibri"/>
              </a:rPr>
              <a:t>loan servicer can </a:t>
            </a:r>
            <a:r>
              <a:rPr sz="1092" spc="142" dirty="0">
                <a:latin typeface="Calibri"/>
                <a:cs typeface="Calibri"/>
              </a:rPr>
              <a:t>begin </a:t>
            </a:r>
            <a:r>
              <a:rPr sz="1092" spc="122" dirty="0">
                <a:latin typeface="Calibri"/>
                <a:cs typeface="Calibri"/>
              </a:rPr>
              <a:t>legal </a:t>
            </a:r>
            <a:r>
              <a:rPr sz="1092" spc="152" dirty="0">
                <a:latin typeface="Calibri"/>
                <a:cs typeface="Calibri"/>
              </a:rPr>
              <a:t>proceedings </a:t>
            </a:r>
            <a:r>
              <a:rPr sz="1092" spc="135" dirty="0">
                <a:latin typeface="Calibri"/>
                <a:cs typeface="Calibri"/>
              </a:rPr>
              <a:t>which can  </a:t>
            </a:r>
            <a:r>
              <a:rPr sz="1092" spc="132" dirty="0">
                <a:latin typeface="Calibri"/>
                <a:cs typeface="Calibri"/>
              </a:rPr>
              <a:t>lead </a:t>
            </a:r>
            <a:r>
              <a:rPr sz="1092" spc="96" dirty="0">
                <a:latin typeface="Calibri"/>
                <a:cs typeface="Calibri"/>
              </a:rPr>
              <a:t>to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39" dirty="0">
                <a:latin typeface="Calibri"/>
                <a:cs typeface="Calibri"/>
              </a:rPr>
              <a:t>lender </a:t>
            </a:r>
            <a:r>
              <a:rPr sz="1092" spc="132" dirty="0">
                <a:latin typeface="Calibri"/>
                <a:cs typeface="Calibri"/>
              </a:rPr>
              <a:t>eventually taking </a:t>
            </a:r>
            <a:r>
              <a:rPr sz="1092" spc="159" dirty="0">
                <a:latin typeface="Calibri"/>
                <a:cs typeface="Calibri"/>
              </a:rPr>
              <a:t>possession </a:t>
            </a:r>
            <a:r>
              <a:rPr sz="1092" spc="103" dirty="0">
                <a:latin typeface="Calibri"/>
                <a:cs typeface="Calibri"/>
              </a:rPr>
              <a:t>of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56" dirty="0">
                <a:latin typeface="Calibri"/>
                <a:cs typeface="Calibri"/>
              </a:rPr>
              <a:t>house  </a:t>
            </a:r>
            <a:r>
              <a:rPr sz="1092" spc="149" dirty="0">
                <a:latin typeface="Calibri"/>
                <a:cs typeface="Calibri"/>
              </a:rPr>
              <a:t>through </a:t>
            </a:r>
            <a:r>
              <a:rPr sz="1092" spc="139" dirty="0">
                <a:latin typeface="Calibri"/>
                <a:cs typeface="Calibri"/>
              </a:rPr>
              <a:t>foreclosure. </a:t>
            </a:r>
            <a:r>
              <a:rPr sz="1092" spc="152" dirty="0">
                <a:latin typeface="Calibri"/>
                <a:cs typeface="Calibri"/>
              </a:rPr>
              <a:t>Once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42" dirty="0">
                <a:latin typeface="Calibri"/>
                <a:cs typeface="Calibri"/>
              </a:rPr>
              <a:t>property </a:t>
            </a:r>
            <a:r>
              <a:rPr sz="1092" spc="103" dirty="0">
                <a:latin typeface="Calibri"/>
                <a:cs typeface="Calibri"/>
              </a:rPr>
              <a:t>is </a:t>
            </a:r>
            <a:r>
              <a:rPr sz="1092" spc="146" dirty="0">
                <a:latin typeface="Calibri"/>
                <a:cs typeface="Calibri"/>
              </a:rPr>
              <a:t>transferred </a:t>
            </a:r>
            <a:r>
              <a:rPr sz="1092" spc="96" dirty="0">
                <a:latin typeface="Calibri"/>
                <a:cs typeface="Calibri"/>
              </a:rPr>
              <a:t>to</a:t>
            </a:r>
            <a:r>
              <a:rPr sz="1092" spc="248" dirty="0">
                <a:latin typeface="Calibri"/>
                <a:cs typeface="Calibri"/>
              </a:rPr>
              <a:t> </a:t>
            </a:r>
            <a:r>
              <a:rPr sz="1092" spc="119" dirty="0">
                <a:latin typeface="Calibri"/>
                <a:cs typeface="Calibri"/>
              </a:rPr>
              <a:t>the</a:t>
            </a:r>
            <a:endParaRPr sz="1092" dirty="0">
              <a:latin typeface="Calibri"/>
              <a:cs typeface="Calibri"/>
            </a:endParaRPr>
          </a:p>
          <a:p>
            <a:pPr marL="8405" marR="42024">
              <a:lnSpc>
                <a:spcPct val="118300"/>
              </a:lnSpc>
            </a:pPr>
            <a:r>
              <a:rPr sz="1092" spc="129" dirty="0">
                <a:latin typeface="Calibri"/>
                <a:cs typeface="Calibri"/>
              </a:rPr>
              <a:t>lender, </a:t>
            </a:r>
            <a:r>
              <a:rPr sz="1092" spc="63" dirty="0">
                <a:latin typeface="Calibri"/>
                <a:cs typeface="Calibri"/>
              </a:rPr>
              <a:t>it </a:t>
            </a:r>
            <a:r>
              <a:rPr sz="1092" spc="135" dirty="0">
                <a:latin typeface="Calibri"/>
                <a:cs typeface="Calibri"/>
              </a:rPr>
              <a:t>can </a:t>
            </a:r>
            <a:r>
              <a:rPr sz="1092" spc="129" dirty="0">
                <a:latin typeface="Calibri"/>
                <a:cs typeface="Calibri"/>
              </a:rPr>
              <a:t>be </a:t>
            </a:r>
            <a:r>
              <a:rPr sz="1092" spc="139" dirty="0">
                <a:latin typeface="Calibri"/>
                <a:cs typeface="Calibri"/>
              </a:rPr>
              <a:t>sold </a:t>
            </a:r>
            <a:r>
              <a:rPr sz="1092" spc="96" dirty="0">
                <a:latin typeface="Calibri"/>
                <a:cs typeface="Calibri"/>
              </a:rPr>
              <a:t>to </a:t>
            </a:r>
            <a:r>
              <a:rPr sz="1092" spc="142" dirty="0">
                <a:latin typeface="Calibri"/>
                <a:cs typeface="Calibri"/>
              </a:rPr>
              <a:t>repay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52" dirty="0">
                <a:latin typeface="Calibri"/>
                <a:cs typeface="Calibri"/>
              </a:rPr>
              <a:t>remaining </a:t>
            </a:r>
            <a:r>
              <a:rPr sz="1092" spc="135" dirty="0">
                <a:latin typeface="Calibri"/>
                <a:cs typeface="Calibri"/>
              </a:rPr>
              <a:t>principal on </a:t>
            </a:r>
            <a:r>
              <a:rPr sz="1092" spc="119" dirty="0">
                <a:latin typeface="Calibri"/>
                <a:cs typeface="Calibri"/>
              </a:rPr>
              <a:t>the  </a:t>
            </a:r>
            <a:r>
              <a:rPr sz="1092" spc="126" dirty="0">
                <a:latin typeface="Calibri"/>
                <a:cs typeface="Calibri"/>
              </a:rPr>
              <a:t>loan.</a:t>
            </a:r>
            <a:endParaRPr sz="1092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1456" dirty="0">
              <a:latin typeface="Calibri"/>
              <a:cs typeface="Calibri"/>
            </a:endParaRPr>
          </a:p>
          <a:p>
            <a:pPr marL="8405">
              <a:spcBef>
                <a:spcPts val="3"/>
              </a:spcBef>
            </a:pPr>
            <a:r>
              <a:rPr sz="1092" b="1" spc="116" dirty="0">
                <a:latin typeface="Arial"/>
                <a:cs typeface="Arial"/>
              </a:rPr>
              <a:t>Home </a:t>
            </a:r>
            <a:r>
              <a:rPr sz="1092" b="1" spc="89" dirty="0">
                <a:latin typeface="Arial"/>
                <a:cs typeface="Arial"/>
              </a:rPr>
              <a:t>Equity</a:t>
            </a:r>
            <a:r>
              <a:rPr sz="1092" b="1" spc="159" dirty="0">
                <a:latin typeface="Arial"/>
                <a:cs typeface="Arial"/>
              </a:rPr>
              <a:t> </a:t>
            </a:r>
            <a:r>
              <a:rPr sz="1092" b="1" spc="66" dirty="0">
                <a:latin typeface="Arial"/>
                <a:cs typeface="Arial"/>
              </a:rPr>
              <a:t>Loans</a:t>
            </a:r>
            <a:endParaRPr sz="1092" dirty="0">
              <a:latin typeface="Arial"/>
              <a:cs typeface="Arial"/>
            </a:endParaRPr>
          </a:p>
          <a:p>
            <a:pPr marL="8405" marR="3362">
              <a:lnSpc>
                <a:spcPct val="118300"/>
              </a:lnSpc>
            </a:pPr>
            <a:r>
              <a:rPr sz="1092" spc="66" dirty="0">
                <a:latin typeface="Calibri"/>
                <a:cs typeface="Calibri"/>
              </a:rPr>
              <a:t>A </a:t>
            </a:r>
            <a:r>
              <a:rPr sz="1092" spc="165" dirty="0">
                <a:latin typeface="Calibri"/>
                <a:cs typeface="Calibri"/>
              </a:rPr>
              <a:t>home </a:t>
            </a:r>
            <a:r>
              <a:rPr sz="1092" spc="152" dirty="0">
                <a:latin typeface="Calibri"/>
                <a:cs typeface="Calibri"/>
              </a:rPr>
              <a:t>may </a:t>
            </a:r>
            <a:r>
              <a:rPr sz="1092" spc="135" dirty="0">
                <a:latin typeface="Calibri"/>
                <a:cs typeface="Calibri"/>
              </a:rPr>
              <a:t>also function </a:t>
            </a:r>
            <a:r>
              <a:rPr sz="1092" spc="132" dirty="0">
                <a:latin typeface="Calibri"/>
                <a:cs typeface="Calibri"/>
              </a:rPr>
              <a:t>as </a:t>
            </a:r>
            <a:r>
              <a:rPr sz="1092" spc="129" dirty="0">
                <a:latin typeface="Calibri"/>
                <a:cs typeface="Calibri"/>
              </a:rPr>
              <a:t>collateral </a:t>
            </a:r>
            <a:r>
              <a:rPr sz="1092" spc="135" dirty="0">
                <a:latin typeface="Calibri"/>
                <a:cs typeface="Calibri"/>
              </a:rPr>
              <a:t>on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52" dirty="0">
                <a:latin typeface="Calibri"/>
                <a:cs typeface="Calibri"/>
              </a:rPr>
              <a:t>second mortgage  </a:t>
            </a:r>
            <a:r>
              <a:rPr sz="1092" spc="119" dirty="0">
                <a:latin typeface="Calibri"/>
                <a:cs typeface="Calibri"/>
              </a:rPr>
              <a:t>or </a:t>
            </a:r>
            <a:r>
              <a:rPr sz="1092" spc="165" dirty="0">
                <a:latin typeface="Calibri"/>
                <a:cs typeface="Calibri"/>
              </a:rPr>
              <a:t>home </a:t>
            </a:r>
            <a:r>
              <a:rPr sz="1092" spc="129" dirty="0">
                <a:latin typeface="Calibri"/>
                <a:cs typeface="Calibri"/>
              </a:rPr>
              <a:t>equity </a:t>
            </a:r>
            <a:r>
              <a:rPr sz="1092" spc="116" dirty="0">
                <a:latin typeface="Calibri"/>
                <a:cs typeface="Calibri"/>
              </a:rPr>
              <a:t>line </a:t>
            </a:r>
            <a:r>
              <a:rPr sz="1092" spc="103" dirty="0">
                <a:latin typeface="Calibri"/>
                <a:cs typeface="Calibri"/>
              </a:rPr>
              <a:t>of </a:t>
            </a:r>
            <a:r>
              <a:rPr sz="1092" spc="126" dirty="0">
                <a:latin typeface="Calibri"/>
                <a:cs typeface="Calibri"/>
              </a:rPr>
              <a:t>credit</a:t>
            </a:r>
            <a:r>
              <a:rPr sz="1092" spc="156" dirty="0">
                <a:latin typeface="Calibri"/>
                <a:cs typeface="Calibri"/>
              </a:rPr>
              <a:t> </a:t>
            </a:r>
            <a:r>
              <a:rPr sz="1092" spc="139" dirty="0">
                <a:latin typeface="Calibri"/>
                <a:cs typeface="Calibri"/>
              </a:rPr>
              <a:t>(HELOC).</a:t>
            </a:r>
            <a:endParaRPr sz="1092" dirty="0"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726F6C-1DC6-4571-A51E-7C25CA1F5588}"/>
              </a:ext>
            </a:extLst>
          </p:cNvPr>
          <p:cNvSpPr/>
          <p:nvPr/>
        </p:nvSpPr>
        <p:spPr>
          <a:xfrm>
            <a:off x="2895600" y="25717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51BF3-E407-45A3-B019-973747D81195}"/>
              </a:ext>
            </a:extLst>
          </p:cNvPr>
          <p:cNvSpPr/>
          <p:nvPr/>
        </p:nvSpPr>
        <p:spPr>
          <a:xfrm>
            <a:off x="3035836" y="2528190"/>
            <a:ext cx="1917164" cy="17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2E2D-ACCF-4FE6-87F5-B5BABBB8C3B7}"/>
              </a:ext>
            </a:extLst>
          </p:cNvPr>
          <p:cNvSpPr txBox="1"/>
          <p:nvPr/>
        </p:nvSpPr>
        <p:spPr>
          <a:xfrm>
            <a:off x="2819400" y="2549687"/>
            <a:ext cx="2286000" cy="26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90" b="1" dirty="0">
                <a:latin typeface="Arial" panose="020B0604020202020204" pitchFamily="34" charset="0"/>
                <a:cs typeface="Arial" panose="020B0604020202020204" pitchFamily="34" charset="0"/>
              </a:rPr>
              <a:t>Residential Mortgages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2923" y="2"/>
            <a:ext cx="5357392" cy="5143500"/>
          </a:xfrm>
          <a:custGeom>
            <a:avLst/>
            <a:gdLst/>
            <a:ahLst/>
            <a:cxnLst/>
            <a:rect l="l" t="t" r="r" b="b"/>
            <a:pathLst>
              <a:path w="8095615" h="7772400">
                <a:moveTo>
                  <a:pt x="0" y="0"/>
                </a:moveTo>
                <a:lnTo>
                  <a:pt x="8095361" y="0"/>
                </a:lnTo>
                <a:lnTo>
                  <a:pt x="8095361" y="7772396"/>
                </a:lnTo>
                <a:lnTo>
                  <a:pt x="0" y="77723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9805" y="331275"/>
            <a:ext cx="3066350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8405">
              <a:spcBef>
                <a:spcPts val="73"/>
              </a:spcBef>
            </a:pPr>
            <a:r>
              <a:rPr spc="-119" dirty="0"/>
              <a:t>COLLATERAL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6819" y="1268550"/>
            <a:ext cx="4593851" cy="987113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8405" marR="468571">
              <a:lnSpc>
                <a:spcPct val="118300"/>
              </a:lnSpc>
              <a:spcBef>
                <a:spcPts val="63"/>
              </a:spcBef>
            </a:pPr>
            <a:r>
              <a:rPr sz="1092" spc="106" dirty="0">
                <a:latin typeface="Calibri"/>
                <a:cs typeface="Calibri"/>
              </a:rPr>
              <a:t>In </a:t>
            </a:r>
            <a:r>
              <a:rPr sz="1092" spc="122" dirty="0">
                <a:latin typeface="Calibri"/>
                <a:cs typeface="Calibri"/>
              </a:rPr>
              <a:t>this </a:t>
            </a:r>
            <a:r>
              <a:rPr sz="1092" spc="126" dirty="0">
                <a:latin typeface="Calibri"/>
                <a:cs typeface="Calibri"/>
              </a:rPr>
              <a:t>case,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59" dirty="0">
                <a:latin typeface="Calibri"/>
                <a:cs typeface="Calibri"/>
              </a:rPr>
              <a:t>amount </a:t>
            </a:r>
            <a:r>
              <a:rPr sz="1092" spc="103" dirty="0">
                <a:latin typeface="Calibri"/>
                <a:cs typeface="Calibri"/>
              </a:rPr>
              <a:t>of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35" dirty="0">
                <a:latin typeface="Calibri"/>
                <a:cs typeface="Calibri"/>
              </a:rPr>
              <a:t>loan </a:t>
            </a:r>
            <a:r>
              <a:rPr sz="1092" spc="99" dirty="0">
                <a:latin typeface="Calibri"/>
                <a:cs typeface="Calibri"/>
              </a:rPr>
              <a:t>will </a:t>
            </a:r>
            <a:r>
              <a:rPr sz="1092" spc="122" dirty="0">
                <a:latin typeface="Calibri"/>
                <a:cs typeface="Calibri"/>
              </a:rPr>
              <a:t>not </a:t>
            </a:r>
            <a:r>
              <a:rPr sz="1092" spc="146" dirty="0">
                <a:latin typeface="Calibri"/>
                <a:cs typeface="Calibri"/>
              </a:rPr>
              <a:t>exceed </a:t>
            </a:r>
            <a:r>
              <a:rPr sz="1092" spc="119" dirty="0">
                <a:latin typeface="Calibri"/>
                <a:cs typeface="Calibri"/>
              </a:rPr>
              <a:t>the  </a:t>
            </a:r>
            <a:r>
              <a:rPr sz="1092" spc="132" dirty="0">
                <a:latin typeface="Calibri"/>
                <a:cs typeface="Calibri"/>
              </a:rPr>
              <a:t>available </a:t>
            </a:r>
            <a:r>
              <a:rPr sz="1092" spc="126" dirty="0">
                <a:latin typeface="Calibri"/>
                <a:cs typeface="Calibri"/>
              </a:rPr>
              <a:t>equity. For </a:t>
            </a:r>
            <a:r>
              <a:rPr sz="1092" spc="146" dirty="0">
                <a:latin typeface="Calibri"/>
                <a:cs typeface="Calibri"/>
              </a:rPr>
              <a:t>example, </a:t>
            </a:r>
            <a:r>
              <a:rPr sz="1092" spc="73" dirty="0">
                <a:latin typeface="Calibri"/>
                <a:cs typeface="Calibri"/>
              </a:rPr>
              <a:t>if </a:t>
            </a:r>
            <a:r>
              <a:rPr sz="1092" spc="93" dirty="0">
                <a:latin typeface="Calibri"/>
                <a:cs typeface="Calibri"/>
              </a:rPr>
              <a:t>a </a:t>
            </a:r>
            <a:r>
              <a:rPr sz="1092" spc="165" dirty="0">
                <a:latin typeface="Calibri"/>
                <a:cs typeface="Calibri"/>
              </a:rPr>
              <a:t>home </a:t>
            </a:r>
            <a:r>
              <a:rPr sz="1092" spc="103" dirty="0">
                <a:latin typeface="Calibri"/>
                <a:cs typeface="Calibri"/>
              </a:rPr>
              <a:t>is </a:t>
            </a:r>
            <a:r>
              <a:rPr sz="1092" spc="139" dirty="0">
                <a:latin typeface="Calibri"/>
                <a:cs typeface="Calibri"/>
              </a:rPr>
              <a:t>valued</a:t>
            </a:r>
            <a:r>
              <a:rPr sz="1092" spc="129" dirty="0">
                <a:latin typeface="Calibri"/>
                <a:cs typeface="Calibri"/>
              </a:rPr>
              <a:t> </a:t>
            </a:r>
            <a:r>
              <a:rPr sz="1092" spc="96" dirty="0">
                <a:latin typeface="Calibri"/>
                <a:cs typeface="Calibri"/>
              </a:rPr>
              <a:t>at</a:t>
            </a:r>
            <a:endParaRPr sz="1092">
              <a:latin typeface="Calibri"/>
              <a:cs typeface="Calibri"/>
            </a:endParaRPr>
          </a:p>
          <a:p>
            <a:pPr marL="8405" marR="3362">
              <a:lnSpc>
                <a:spcPct val="118300"/>
              </a:lnSpc>
            </a:pPr>
            <a:r>
              <a:rPr sz="1092" spc="129" dirty="0">
                <a:latin typeface="Calibri"/>
                <a:cs typeface="Calibri"/>
              </a:rPr>
              <a:t>$200,000, </a:t>
            </a:r>
            <a:r>
              <a:rPr sz="1092" spc="149" dirty="0">
                <a:latin typeface="Calibri"/>
                <a:cs typeface="Calibri"/>
              </a:rPr>
              <a:t>and </a:t>
            </a:r>
            <a:r>
              <a:rPr sz="1092" spc="135" dirty="0">
                <a:latin typeface="Calibri"/>
                <a:cs typeface="Calibri"/>
              </a:rPr>
              <a:t>$125,000 </a:t>
            </a:r>
            <a:r>
              <a:rPr sz="1092" spc="156" dirty="0">
                <a:latin typeface="Calibri"/>
                <a:cs typeface="Calibri"/>
              </a:rPr>
              <a:t>remains </a:t>
            </a:r>
            <a:r>
              <a:rPr sz="1092" spc="135" dirty="0">
                <a:latin typeface="Calibri"/>
                <a:cs typeface="Calibri"/>
              </a:rPr>
              <a:t>on </a:t>
            </a:r>
            <a:r>
              <a:rPr sz="1092" spc="119" dirty="0">
                <a:latin typeface="Calibri"/>
                <a:cs typeface="Calibri"/>
              </a:rPr>
              <a:t>the </a:t>
            </a:r>
            <a:r>
              <a:rPr sz="1092" spc="149" dirty="0">
                <a:latin typeface="Calibri"/>
                <a:cs typeface="Calibri"/>
              </a:rPr>
              <a:t>primary </a:t>
            </a:r>
            <a:r>
              <a:rPr sz="1092" spc="146" dirty="0">
                <a:latin typeface="Calibri"/>
                <a:cs typeface="Calibri"/>
              </a:rPr>
              <a:t>mortgage, </a:t>
            </a:r>
            <a:r>
              <a:rPr sz="1092" spc="93" dirty="0">
                <a:latin typeface="Calibri"/>
                <a:cs typeface="Calibri"/>
              </a:rPr>
              <a:t>a  </a:t>
            </a:r>
            <a:r>
              <a:rPr sz="1092" spc="152" dirty="0">
                <a:latin typeface="Calibri"/>
                <a:cs typeface="Calibri"/>
              </a:rPr>
              <a:t>second mortgage </a:t>
            </a:r>
            <a:r>
              <a:rPr sz="1092" spc="119" dirty="0">
                <a:latin typeface="Calibri"/>
                <a:cs typeface="Calibri"/>
              </a:rPr>
              <a:t>or </a:t>
            </a:r>
            <a:r>
              <a:rPr sz="1092" spc="179" dirty="0">
                <a:latin typeface="Calibri"/>
                <a:cs typeface="Calibri"/>
              </a:rPr>
              <a:t>HELOC </a:t>
            </a:r>
            <a:r>
              <a:rPr sz="1092" spc="99" dirty="0">
                <a:latin typeface="Calibri"/>
                <a:cs typeface="Calibri"/>
              </a:rPr>
              <a:t>will </a:t>
            </a:r>
            <a:r>
              <a:rPr sz="1092" spc="129" dirty="0">
                <a:latin typeface="Calibri"/>
                <a:cs typeface="Calibri"/>
              </a:rPr>
              <a:t>be </a:t>
            </a:r>
            <a:r>
              <a:rPr sz="1092" spc="132" dirty="0">
                <a:latin typeface="Calibri"/>
                <a:cs typeface="Calibri"/>
              </a:rPr>
              <a:t>available </a:t>
            </a:r>
            <a:r>
              <a:rPr sz="1092" spc="129" dirty="0">
                <a:latin typeface="Calibri"/>
                <a:cs typeface="Calibri"/>
              </a:rPr>
              <a:t>only </a:t>
            </a:r>
            <a:r>
              <a:rPr sz="1092" spc="119" dirty="0">
                <a:latin typeface="Calibri"/>
                <a:cs typeface="Calibri"/>
              </a:rPr>
              <a:t>for </a:t>
            </a:r>
            <a:r>
              <a:rPr sz="1092" spc="132" dirty="0">
                <a:latin typeface="Calibri"/>
                <a:cs typeface="Calibri"/>
              </a:rPr>
              <a:t>as </a:t>
            </a:r>
            <a:r>
              <a:rPr sz="1092" spc="165" dirty="0">
                <a:latin typeface="Calibri"/>
                <a:cs typeface="Calibri"/>
              </a:rPr>
              <a:t>much  </a:t>
            </a:r>
            <a:r>
              <a:rPr sz="1092" spc="132" dirty="0">
                <a:latin typeface="Calibri"/>
                <a:cs typeface="Calibri"/>
              </a:rPr>
              <a:t>as</a:t>
            </a:r>
            <a:r>
              <a:rPr sz="1092" spc="192" dirty="0">
                <a:latin typeface="Calibri"/>
                <a:cs typeface="Calibri"/>
              </a:rPr>
              <a:t> </a:t>
            </a:r>
            <a:r>
              <a:rPr sz="1092" spc="126" dirty="0">
                <a:latin typeface="Calibri"/>
                <a:cs typeface="Calibri"/>
              </a:rPr>
              <a:t>$75,000.</a:t>
            </a:r>
            <a:endParaRPr sz="1092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34425" y="536225"/>
            <a:ext cx="44379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2021 Sustain the Pivot 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Virtual Small Business Resiliency Conference</a:t>
            </a:r>
            <a:endParaRPr sz="3200"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63250" y="2251325"/>
            <a:ext cx="45078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 for this event is separate from the Bootcamp Series and capacity is limited!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Tuesday, May 18, 12:30-5 pm EST</a:t>
            </a:r>
            <a:br>
              <a:rPr lang="en"/>
            </a:br>
            <a:r>
              <a:rPr lang="en"/>
              <a:t>Wednesday, May 19, 9 am-1 pm EST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floridasbdc.org/disaster/sustainthepivot</a:t>
            </a:r>
            <a:endParaRPr b="1"/>
          </a:p>
        </p:txBody>
      </p:sp>
      <p:sp>
        <p:nvSpPr>
          <p:cNvPr id="61" name="Google Shape;61;p14"/>
          <p:cNvSpPr/>
          <p:nvPr/>
        </p:nvSpPr>
        <p:spPr>
          <a:xfrm>
            <a:off x="5526288" y="757625"/>
            <a:ext cx="3426600" cy="346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300" y="757625"/>
            <a:ext cx="3466199" cy="34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6566" y="125292"/>
            <a:ext cx="5677180" cy="2536451"/>
          </a:xfrm>
          <a:custGeom>
            <a:avLst/>
            <a:gdLst/>
            <a:ahLst/>
            <a:cxnLst/>
            <a:rect l="l" t="t" r="r" b="b"/>
            <a:pathLst>
              <a:path w="8578850" h="3832860">
                <a:moveTo>
                  <a:pt x="0" y="0"/>
                </a:moveTo>
                <a:lnTo>
                  <a:pt x="8578392" y="0"/>
                </a:lnTo>
                <a:lnTo>
                  <a:pt x="8578392" y="3832651"/>
                </a:lnTo>
                <a:lnTo>
                  <a:pt x="0" y="383265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4917" y="219405"/>
            <a:ext cx="4123204" cy="684875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spcBef>
                <a:spcPts val="60"/>
              </a:spcBef>
            </a:pPr>
            <a:r>
              <a:rPr sz="4401" spc="-189" dirty="0">
                <a:solidFill>
                  <a:srgbClr val="000000"/>
                </a:solidFill>
              </a:rPr>
              <a:t>WORK </a:t>
            </a:r>
            <a:r>
              <a:rPr sz="4401" spc="-63" dirty="0">
                <a:solidFill>
                  <a:srgbClr val="000000"/>
                </a:solidFill>
              </a:rPr>
              <a:t>WITH</a:t>
            </a:r>
            <a:r>
              <a:rPr sz="4401" spc="301" dirty="0">
                <a:solidFill>
                  <a:srgbClr val="000000"/>
                </a:solidFill>
              </a:rPr>
              <a:t> </a:t>
            </a:r>
            <a:r>
              <a:rPr sz="4401" spc="-291" dirty="0">
                <a:solidFill>
                  <a:srgbClr val="000000"/>
                </a:solidFill>
              </a:rPr>
              <a:t>ME</a:t>
            </a:r>
            <a:endParaRPr sz="4401"/>
          </a:p>
        </p:txBody>
      </p:sp>
      <p:sp>
        <p:nvSpPr>
          <p:cNvPr id="4" name="object 4"/>
          <p:cNvSpPr/>
          <p:nvPr/>
        </p:nvSpPr>
        <p:spPr>
          <a:xfrm>
            <a:off x="1706349" y="932782"/>
            <a:ext cx="5679281" cy="3693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2256" y="762693"/>
            <a:ext cx="4487956" cy="3618099"/>
          </a:xfrm>
          <a:custGeom>
            <a:avLst/>
            <a:gdLst/>
            <a:ahLst/>
            <a:cxnLst/>
            <a:rect l="l" t="t" r="r" b="b"/>
            <a:pathLst>
              <a:path w="6781800" h="5467350">
                <a:moveTo>
                  <a:pt x="0" y="0"/>
                </a:moveTo>
                <a:lnTo>
                  <a:pt x="6781799" y="0"/>
                </a:lnTo>
                <a:lnTo>
                  <a:pt x="6781799" y="5467349"/>
                </a:lnTo>
                <a:lnTo>
                  <a:pt x="0" y="54673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8448" y="1314648"/>
            <a:ext cx="3334752" cy="1652161"/>
          </a:xfrm>
          <a:prstGeom prst="rect">
            <a:avLst/>
          </a:prstGeom>
        </p:spPr>
        <p:txBody>
          <a:bodyPr vert="horz" wrap="square" lIns="0" tIns="220196" rIns="0" bIns="0" rtlCol="0">
            <a:spAutoFit/>
          </a:bodyPr>
          <a:lstStyle/>
          <a:p>
            <a:pPr marL="405114" marR="3362" indent="-397130">
              <a:lnSpc>
                <a:spcPct val="77200"/>
              </a:lnSpc>
              <a:spcBef>
                <a:spcPts val="1734"/>
              </a:spcBef>
            </a:pPr>
            <a:r>
              <a:rPr sz="6022" spc="56" dirty="0"/>
              <a:t>T</a:t>
            </a:r>
            <a:r>
              <a:rPr sz="6022" spc="-215" dirty="0"/>
              <a:t>H</a:t>
            </a:r>
            <a:r>
              <a:rPr sz="6022" spc="-361" dirty="0"/>
              <a:t>A</a:t>
            </a:r>
            <a:r>
              <a:rPr sz="6022" spc="-384" dirty="0"/>
              <a:t>N</a:t>
            </a:r>
            <a:r>
              <a:rPr sz="6022" spc="-165" dirty="0"/>
              <a:t>K  </a:t>
            </a:r>
            <a:r>
              <a:rPr sz="6022" spc="-354" dirty="0"/>
              <a:t>YOU!</a:t>
            </a:r>
            <a:endParaRPr sz="6022" dirty="0"/>
          </a:p>
        </p:txBody>
      </p:sp>
      <p:sp>
        <p:nvSpPr>
          <p:cNvPr id="4" name="object 4"/>
          <p:cNvSpPr txBox="1"/>
          <p:nvPr/>
        </p:nvSpPr>
        <p:spPr>
          <a:xfrm>
            <a:off x="3563626" y="3274146"/>
            <a:ext cx="2097741" cy="831014"/>
          </a:xfrm>
          <a:prstGeom prst="rect">
            <a:avLst/>
          </a:prstGeom>
        </p:spPr>
        <p:txBody>
          <a:bodyPr vert="horz" wrap="square" lIns="0" tIns="34878" rIns="0" bIns="0" rtlCol="0">
            <a:spAutoFit/>
          </a:bodyPr>
          <a:lstStyle/>
          <a:p>
            <a:pPr marR="33619" algn="ctr">
              <a:spcBef>
                <a:spcPts val="275"/>
              </a:spcBef>
            </a:pPr>
            <a:r>
              <a:rPr sz="1191" spc="53" dirty="0">
                <a:solidFill>
                  <a:srgbClr val="212121"/>
                </a:solidFill>
                <a:latin typeface="Century"/>
                <a:cs typeface="Century"/>
              </a:rPr>
              <a:t>iamadderley</a:t>
            </a:r>
            <a:endParaRPr sz="1191">
              <a:latin typeface="Century"/>
              <a:cs typeface="Century"/>
            </a:endParaRPr>
          </a:p>
          <a:p>
            <a:pPr marL="16810" marR="11767" algn="ctr">
              <a:lnSpc>
                <a:spcPct val="114599"/>
              </a:lnSpc>
            </a:pPr>
            <a:r>
              <a:rPr sz="1191" spc="-13" dirty="0">
                <a:solidFill>
                  <a:srgbClr val="212121"/>
                </a:solidFill>
                <a:latin typeface="Century"/>
                <a:cs typeface="Century"/>
              </a:rPr>
              <a:t>(All </a:t>
            </a:r>
            <a:r>
              <a:rPr sz="1191" spc="40" dirty="0">
                <a:solidFill>
                  <a:srgbClr val="212121"/>
                </a:solidFill>
                <a:latin typeface="Century"/>
                <a:cs typeface="Century"/>
              </a:rPr>
              <a:t>Social Media</a:t>
            </a:r>
            <a:r>
              <a:rPr sz="1191" spc="-119" dirty="0">
                <a:solidFill>
                  <a:srgbClr val="212121"/>
                </a:solidFill>
                <a:latin typeface="Century"/>
                <a:cs typeface="Century"/>
              </a:rPr>
              <a:t> </a:t>
            </a:r>
            <a:r>
              <a:rPr sz="1191" spc="33" dirty="0">
                <a:solidFill>
                  <a:srgbClr val="212121"/>
                </a:solidFill>
                <a:latin typeface="Century"/>
                <a:cs typeface="Century"/>
              </a:rPr>
              <a:t>Platforms)  </a:t>
            </a:r>
            <a:r>
              <a:rPr sz="1191" spc="-3" dirty="0">
                <a:solidFill>
                  <a:srgbClr val="212121"/>
                </a:solidFill>
                <a:latin typeface="Century"/>
                <a:cs typeface="Century"/>
              </a:rPr>
              <a:t>iamadd</a:t>
            </a:r>
            <a:r>
              <a:rPr sz="1191" spc="-5" baseline="37037" dirty="0">
                <a:latin typeface="Arial"/>
                <a:cs typeface="Arial"/>
              </a:rPr>
              <a:t>t </a:t>
            </a:r>
            <a:r>
              <a:rPr sz="1191" spc="56" dirty="0">
                <a:solidFill>
                  <a:srgbClr val="212121"/>
                </a:solidFill>
                <a:latin typeface="Century"/>
                <a:cs typeface="Century"/>
              </a:rPr>
              <a:t>erley.com  </a:t>
            </a:r>
            <a:r>
              <a:rPr sz="1191" spc="73" dirty="0">
                <a:solidFill>
                  <a:srgbClr val="212121"/>
                </a:solidFill>
                <a:latin typeface="Century"/>
                <a:cs typeface="Century"/>
                <a:hlinkClick r:id="rId2"/>
              </a:rPr>
              <a:t>iamadderley@gmail.com</a:t>
            </a:r>
            <a:endParaRPr sz="1191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07520-C0CE-5140-BC0A-6AE1924D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9435" y="1113981"/>
            <a:ext cx="2685209" cy="1550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/>
          <p:nvPr/>
        </p:nvSpPr>
        <p:spPr>
          <a:xfrm>
            <a:off x="3529164" y="3063580"/>
            <a:ext cx="1906541" cy="229579"/>
          </a:xfrm>
          <a:prstGeom prst="rect">
            <a:avLst/>
          </a:prstGeom>
        </p:spPr>
        <p:txBody>
          <a:bodyPr vert="horz" wrap="square" lIns="0" tIns="10506" rIns="0" bIns="0" rtlCol="0">
            <a:spAutoFit/>
          </a:bodyPr>
          <a:lstStyle/>
          <a:p>
            <a:pPr marL="8405">
              <a:spcBef>
                <a:spcPts val="83"/>
              </a:spcBef>
            </a:pPr>
            <a:r>
              <a:rPr sz="1423" b="1" spc="46" dirty="0">
                <a:solidFill>
                  <a:srgbClr val="212121"/>
                </a:solidFill>
                <a:latin typeface="Arial"/>
                <a:cs typeface="Arial"/>
              </a:rPr>
              <a:t>BANKABLE </a:t>
            </a:r>
            <a:r>
              <a:rPr sz="1423" b="1" spc="162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423" b="1" spc="268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23" b="1" spc="106" dirty="0">
                <a:solidFill>
                  <a:srgbClr val="212121"/>
                </a:solidFill>
                <a:latin typeface="Arial"/>
                <a:cs typeface="Arial"/>
              </a:rPr>
              <a:t>2021</a:t>
            </a:r>
            <a:endParaRPr sz="14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4462" y="4183097"/>
            <a:ext cx="1563221" cy="379780"/>
          </a:xfrm>
          <a:prstGeom prst="rect">
            <a:avLst/>
          </a:prstGeom>
        </p:spPr>
        <p:txBody>
          <a:bodyPr vert="horz" wrap="square" lIns="0" tIns="3362" rIns="0" bIns="0" rtlCol="0">
            <a:spAutoFit/>
          </a:bodyPr>
          <a:lstStyle/>
          <a:p>
            <a:pPr marL="8405" marR="3362" algn="ctr">
              <a:lnSpc>
                <a:spcPct val="104200"/>
              </a:lnSpc>
              <a:spcBef>
                <a:spcPts val="26"/>
              </a:spcBef>
            </a:pPr>
            <a:r>
              <a:rPr sz="794" spc="99" dirty="0">
                <a:solidFill>
                  <a:srgbClr val="212121"/>
                </a:solidFill>
                <a:latin typeface="Tahoma"/>
                <a:cs typeface="Tahoma"/>
              </a:rPr>
              <a:t>MICHELLE </a:t>
            </a:r>
            <a:r>
              <a:rPr sz="794" spc="106" dirty="0">
                <a:solidFill>
                  <a:srgbClr val="212121"/>
                </a:solidFill>
                <a:latin typeface="Tahoma"/>
                <a:cs typeface="Tahoma"/>
              </a:rPr>
              <a:t>LYNN</a:t>
            </a:r>
            <a:r>
              <a:rPr sz="794" spc="13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794" spc="116" dirty="0">
                <a:solidFill>
                  <a:srgbClr val="212121"/>
                </a:solidFill>
                <a:latin typeface="Tahoma"/>
                <a:cs typeface="Tahoma"/>
              </a:rPr>
              <a:t>ADDERLEY  </a:t>
            </a:r>
            <a:r>
              <a:rPr sz="794" spc="30" dirty="0">
                <a:solidFill>
                  <a:srgbClr val="212121"/>
                </a:solidFill>
                <a:latin typeface="Tahoma"/>
                <a:cs typeface="Tahoma"/>
              </a:rPr>
              <a:t>333 </a:t>
            </a:r>
            <a:r>
              <a:rPr sz="794" spc="89" dirty="0">
                <a:solidFill>
                  <a:srgbClr val="212121"/>
                </a:solidFill>
                <a:latin typeface="Tahoma"/>
                <a:cs typeface="Tahoma"/>
              </a:rPr>
              <a:t>SE </a:t>
            </a:r>
            <a:r>
              <a:rPr sz="794" spc="103" dirty="0">
                <a:solidFill>
                  <a:srgbClr val="212121"/>
                </a:solidFill>
                <a:latin typeface="Tahoma"/>
                <a:cs typeface="Tahoma"/>
              </a:rPr>
              <a:t>2ND </a:t>
            </a:r>
            <a:r>
              <a:rPr sz="794" spc="119" dirty="0">
                <a:solidFill>
                  <a:srgbClr val="212121"/>
                </a:solidFill>
                <a:latin typeface="Tahoma"/>
                <a:cs typeface="Tahoma"/>
              </a:rPr>
              <a:t>AVE</a:t>
            </a:r>
            <a:r>
              <a:rPr sz="794" spc="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794" spc="116" dirty="0">
                <a:solidFill>
                  <a:srgbClr val="212121"/>
                </a:solidFill>
                <a:latin typeface="Tahoma"/>
                <a:cs typeface="Tahoma"/>
              </a:rPr>
              <a:t>#2000</a:t>
            </a:r>
            <a:endParaRPr sz="794">
              <a:latin typeface="Tahoma"/>
              <a:cs typeface="Tahoma"/>
            </a:endParaRPr>
          </a:p>
          <a:p>
            <a:pPr algn="ctr">
              <a:spcBef>
                <a:spcPts val="40"/>
              </a:spcBef>
            </a:pPr>
            <a:r>
              <a:rPr sz="794" spc="73" dirty="0">
                <a:solidFill>
                  <a:srgbClr val="212121"/>
                </a:solidFill>
                <a:latin typeface="Tahoma"/>
                <a:cs typeface="Tahoma"/>
              </a:rPr>
              <a:t>MIAMI, </a:t>
            </a:r>
            <a:r>
              <a:rPr sz="794" spc="60" dirty="0">
                <a:solidFill>
                  <a:srgbClr val="212121"/>
                </a:solidFill>
                <a:latin typeface="Tahoma"/>
                <a:cs typeface="Tahoma"/>
              </a:rPr>
              <a:t>FL</a:t>
            </a:r>
            <a:r>
              <a:rPr sz="794" spc="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794" spc="-13" dirty="0">
                <a:solidFill>
                  <a:srgbClr val="212121"/>
                </a:solidFill>
                <a:latin typeface="Tahoma"/>
                <a:cs typeface="Tahoma"/>
              </a:rPr>
              <a:t>33131</a:t>
            </a:r>
            <a:endParaRPr sz="794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9248" y="0"/>
            <a:ext cx="5849471" cy="846324"/>
          </a:xfrm>
          <a:custGeom>
            <a:avLst/>
            <a:gdLst/>
            <a:ahLst/>
            <a:cxnLst/>
            <a:rect l="l" t="t" r="r" b="b"/>
            <a:pathLst>
              <a:path w="8839200" h="1278890">
                <a:moveTo>
                  <a:pt x="0" y="0"/>
                </a:moveTo>
                <a:lnTo>
                  <a:pt x="8839199" y="0"/>
                </a:lnTo>
                <a:lnTo>
                  <a:pt x="8839199" y="1278350"/>
                </a:lnTo>
                <a:lnTo>
                  <a:pt x="0" y="1278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/>
          <p:nvPr/>
        </p:nvSpPr>
        <p:spPr>
          <a:xfrm>
            <a:off x="1759248" y="1410828"/>
            <a:ext cx="5849471" cy="3265114"/>
          </a:xfrm>
          <a:custGeom>
            <a:avLst/>
            <a:gdLst/>
            <a:ahLst/>
            <a:cxnLst/>
            <a:rect l="l" t="t" r="r" b="b"/>
            <a:pathLst>
              <a:path w="8839200" h="4933950">
                <a:moveTo>
                  <a:pt x="0" y="0"/>
                </a:moveTo>
                <a:lnTo>
                  <a:pt x="8839199" y="0"/>
                </a:lnTo>
                <a:lnTo>
                  <a:pt x="8839199" y="4933949"/>
                </a:lnTo>
                <a:lnTo>
                  <a:pt x="0" y="49339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77580" y="156315"/>
            <a:ext cx="1788879" cy="436295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>
              <a:spcBef>
                <a:spcPts val="66"/>
              </a:spcBef>
            </a:pPr>
            <a:r>
              <a:rPr sz="2780" spc="-192" dirty="0"/>
              <a:t>B</a:t>
            </a:r>
            <a:r>
              <a:rPr sz="2780" spc="-172" dirty="0"/>
              <a:t>A</a:t>
            </a:r>
            <a:r>
              <a:rPr sz="2780" spc="-182" dirty="0"/>
              <a:t>N</a:t>
            </a:r>
            <a:r>
              <a:rPr sz="2780" spc="-142" dirty="0"/>
              <a:t>K</a:t>
            </a:r>
            <a:r>
              <a:rPr sz="2780" spc="-172" dirty="0"/>
              <a:t>A</a:t>
            </a:r>
            <a:r>
              <a:rPr sz="2780" spc="-192" dirty="0"/>
              <a:t>B</a:t>
            </a:r>
            <a:r>
              <a:rPr sz="2780" spc="-33" dirty="0"/>
              <a:t>L</a:t>
            </a:r>
            <a:r>
              <a:rPr sz="2780" spc="-103" dirty="0"/>
              <a:t>E</a:t>
            </a:r>
            <a:endParaRPr sz="2780"/>
          </a:p>
        </p:txBody>
      </p:sp>
      <p:sp>
        <p:nvSpPr>
          <p:cNvPr id="5" name="object 5"/>
          <p:cNvSpPr txBox="1"/>
          <p:nvPr/>
        </p:nvSpPr>
        <p:spPr>
          <a:xfrm>
            <a:off x="2081353" y="1582426"/>
            <a:ext cx="4935071" cy="2776190"/>
          </a:xfrm>
          <a:prstGeom prst="rect">
            <a:avLst/>
          </a:prstGeom>
        </p:spPr>
        <p:txBody>
          <a:bodyPr vert="horz" wrap="square" lIns="0" tIns="31096" rIns="0" bIns="0" rtlCol="0">
            <a:spAutoFit/>
          </a:bodyPr>
          <a:lstStyle/>
          <a:p>
            <a:pPr marL="84889" algn="ctr">
              <a:spcBef>
                <a:spcPts val="245"/>
              </a:spcBef>
            </a:pPr>
            <a:r>
              <a:rPr sz="927" spc="129" dirty="0">
                <a:solidFill>
                  <a:srgbClr val="212121"/>
                </a:solidFill>
                <a:latin typeface="Calibri"/>
                <a:cs typeface="Calibri"/>
              </a:rPr>
              <a:t>Some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may</a:t>
            </a:r>
            <a:r>
              <a:rPr sz="927" spc="18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ask...</a:t>
            </a:r>
            <a:endParaRPr sz="927">
              <a:latin typeface="Calibri"/>
              <a:cs typeface="Calibri"/>
            </a:endParaRPr>
          </a:p>
          <a:p>
            <a:pPr marL="129855" marR="78585" algn="ctr">
              <a:lnSpc>
                <a:spcPct val="116100"/>
              </a:lnSpc>
            </a:pP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What </a:t>
            </a:r>
            <a:r>
              <a:rPr sz="927" spc="103" dirty="0">
                <a:solidFill>
                  <a:srgbClr val="212121"/>
                </a:solidFill>
                <a:latin typeface="Calibri"/>
                <a:cs typeface="Calibri"/>
              </a:rPr>
              <a:t>are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5Cs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Credit?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Why </a:t>
            </a:r>
            <a:r>
              <a:rPr sz="927" spc="50" dirty="0">
                <a:solidFill>
                  <a:srgbClr val="212121"/>
                </a:solidFill>
                <a:latin typeface="Calibri"/>
                <a:cs typeface="Calibri"/>
              </a:rPr>
              <a:t>it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is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important </a:t>
            </a:r>
            <a:r>
              <a:rPr sz="927" spc="73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me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as </a:t>
            </a:r>
            <a:r>
              <a:rPr sz="927" spc="69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SMALL </a:t>
            </a:r>
            <a:r>
              <a:rPr sz="927" spc="129" dirty="0">
                <a:solidFill>
                  <a:srgbClr val="212121"/>
                </a:solidFill>
                <a:latin typeface="Calibri"/>
                <a:cs typeface="Calibri"/>
              </a:rPr>
              <a:t>BUSINESS 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OWNER.</a:t>
            </a:r>
            <a:endParaRPr sz="927">
              <a:latin typeface="Calibri"/>
              <a:cs typeface="Calibri"/>
            </a:endParaRPr>
          </a:p>
          <a:p>
            <a:pPr>
              <a:spcBef>
                <a:spcPts val="13"/>
              </a:spcBef>
            </a:pPr>
            <a:endParaRPr sz="1191">
              <a:latin typeface="Calibri"/>
              <a:cs typeface="Calibri"/>
            </a:endParaRPr>
          </a:p>
          <a:p>
            <a:pPr marL="8405"/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There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something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6" dirty="0">
                <a:solidFill>
                  <a:srgbClr val="212121"/>
                </a:solidFill>
                <a:latin typeface="Calibri"/>
                <a:cs typeface="Calibri"/>
              </a:rPr>
              <a:t>very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appealing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about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being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your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own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26" dirty="0">
                <a:solidFill>
                  <a:srgbClr val="212121"/>
                </a:solidFill>
                <a:latin typeface="Calibri"/>
                <a:cs typeface="Calibri"/>
              </a:rPr>
              <a:t>BOSS.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9" dirty="0">
                <a:solidFill>
                  <a:srgbClr val="212121"/>
                </a:solidFill>
                <a:latin typeface="Calibri"/>
                <a:cs typeface="Calibri"/>
              </a:rPr>
              <a:t>Most</a:t>
            </a:r>
            <a:r>
              <a:rPr sz="927" spc="16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people</a:t>
            </a:r>
            <a:endParaRPr sz="927">
              <a:latin typeface="Calibri"/>
              <a:cs typeface="Calibri"/>
            </a:endParaRPr>
          </a:p>
          <a:p>
            <a:pPr marL="8405" marR="3362">
              <a:lnSpc>
                <a:spcPct val="116100"/>
              </a:lnSpc>
            </a:pPr>
            <a:r>
              <a:rPr sz="927" spc="103" dirty="0">
                <a:solidFill>
                  <a:srgbClr val="212121"/>
                </a:solidFill>
                <a:latin typeface="Calibri"/>
                <a:cs typeface="Calibri"/>
              </a:rPr>
              <a:t>think </a:t>
            </a:r>
            <a:r>
              <a:rPr sz="927" spc="50" dirty="0">
                <a:solidFill>
                  <a:srgbClr val="212121"/>
                </a:solidFill>
                <a:latin typeface="Calibri"/>
                <a:cs typeface="Calibri"/>
              </a:rPr>
              <a:t>it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is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having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freedom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waking up </a:t>
            </a:r>
            <a:r>
              <a:rPr sz="927" spc="83" dirty="0">
                <a:solidFill>
                  <a:srgbClr val="212121"/>
                </a:solidFill>
                <a:latin typeface="Calibri"/>
                <a:cs typeface="Calibri"/>
              </a:rPr>
              <a:t>in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morning,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walking </a:t>
            </a:r>
            <a:r>
              <a:rPr sz="927" spc="103" dirty="0">
                <a:solidFill>
                  <a:srgbClr val="212121"/>
                </a:solidFill>
                <a:latin typeface="Calibri"/>
                <a:cs typeface="Calibri"/>
              </a:rPr>
              <a:t>over </a:t>
            </a:r>
            <a:r>
              <a:rPr sz="927" spc="73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the 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mirror,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asking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for the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day</a:t>
            </a:r>
            <a:r>
              <a:rPr sz="927" spc="116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83" dirty="0">
                <a:solidFill>
                  <a:srgbClr val="212121"/>
                </a:solidFill>
                <a:latin typeface="Calibri"/>
                <a:cs typeface="Calibri"/>
              </a:rPr>
              <a:t>off.</a:t>
            </a:r>
            <a:endParaRPr sz="927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158">
              <a:latin typeface="Calibri"/>
              <a:cs typeface="Calibri"/>
            </a:endParaRPr>
          </a:p>
          <a:p>
            <a:pPr marL="48328" algn="ctr"/>
            <a:r>
              <a:rPr sz="662" spc="63" dirty="0">
                <a:solidFill>
                  <a:srgbClr val="212121"/>
                </a:solidFill>
                <a:latin typeface="Calibri"/>
                <a:cs typeface="Calibri"/>
              </a:rPr>
              <a:t>6:00</a:t>
            </a:r>
            <a:r>
              <a:rPr sz="662" spc="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662" spc="53" dirty="0">
                <a:solidFill>
                  <a:srgbClr val="212121"/>
                </a:solidFill>
                <a:latin typeface="Calibri"/>
                <a:cs typeface="Calibri"/>
              </a:rPr>
              <a:t>AM</a:t>
            </a:r>
            <a:endParaRPr sz="662">
              <a:latin typeface="Calibri"/>
              <a:cs typeface="Calibri"/>
            </a:endParaRPr>
          </a:p>
          <a:p>
            <a:pPr marL="1660800" marR="1607009" algn="ctr">
              <a:lnSpc>
                <a:spcPct val="112500"/>
              </a:lnSpc>
            </a:pPr>
            <a:r>
              <a:rPr sz="662" spc="75" dirty="0">
                <a:solidFill>
                  <a:srgbClr val="212121"/>
                </a:solidFill>
                <a:latin typeface="Calibri"/>
                <a:cs typeface="Calibri"/>
              </a:rPr>
              <a:t>YOU---"Boss, </a:t>
            </a:r>
            <a:r>
              <a:rPr sz="662" spc="83" dirty="0">
                <a:solidFill>
                  <a:srgbClr val="212121"/>
                </a:solidFill>
                <a:latin typeface="Calibri"/>
                <a:cs typeface="Calibri"/>
              </a:rPr>
              <a:t>may </a:t>
            </a:r>
            <a:r>
              <a:rPr sz="662" spc="17" dirty="0">
                <a:solidFill>
                  <a:srgbClr val="212121"/>
                </a:solidFill>
                <a:latin typeface="Calibri"/>
                <a:cs typeface="Calibri"/>
              </a:rPr>
              <a:t>I </a:t>
            </a:r>
            <a:r>
              <a:rPr sz="662" spc="75" dirty="0">
                <a:solidFill>
                  <a:srgbClr val="212121"/>
                </a:solidFill>
                <a:latin typeface="Calibri"/>
                <a:cs typeface="Calibri"/>
              </a:rPr>
              <a:t>have </a:t>
            </a:r>
            <a:r>
              <a:rPr sz="662" spc="66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662" spc="75" dirty="0">
                <a:solidFill>
                  <a:srgbClr val="212121"/>
                </a:solidFill>
                <a:latin typeface="Calibri"/>
                <a:cs typeface="Calibri"/>
              </a:rPr>
              <a:t>day </a:t>
            </a:r>
            <a:r>
              <a:rPr sz="662" spc="50" dirty="0">
                <a:solidFill>
                  <a:srgbClr val="212121"/>
                </a:solidFill>
                <a:latin typeface="Calibri"/>
                <a:cs typeface="Calibri"/>
              </a:rPr>
              <a:t>off?"  </a:t>
            </a:r>
            <a:r>
              <a:rPr sz="662" spc="63" dirty="0">
                <a:solidFill>
                  <a:srgbClr val="212121"/>
                </a:solidFill>
                <a:latin typeface="Calibri"/>
                <a:cs typeface="Calibri"/>
              </a:rPr>
              <a:t>6:00</a:t>
            </a:r>
            <a:r>
              <a:rPr sz="662" spc="10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662" spc="53" dirty="0">
                <a:solidFill>
                  <a:srgbClr val="212121"/>
                </a:solidFill>
                <a:latin typeface="Calibri"/>
                <a:cs typeface="Calibri"/>
              </a:rPr>
              <a:t>AM</a:t>
            </a:r>
            <a:endParaRPr sz="662">
              <a:latin typeface="Calibri"/>
              <a:cs typeface="Calibri"/>
            </a:endParaRPr>
          </a:p>
          <a:p>
            <a:pPr marL="2247880" marR="2166353" algn="ctr">
              <a:lnSpc>
                <a:spcPct val="112500"/>
              </a:lnSpc>
            </a:pPr>
            <a:r>
              <a:rPr sz="662" spc="89" dirty="0">
                <a:solidFill>
                  <a:srgbClr val="212121"/>
                </a:solidFill>
                <a:latin typeface="Calibri"/>
                <a:cs typeface="Calibri"/>
              </a:rPr>
              <a:t>Y</a:t>
            </a:r>
            <a:r>
              <a:rPr sz="662" spc="119" dirty="0">
                <a:solidFill>
                  <a:srgbClr val="212121"/>
                </a:solidFill>
                <a:latin typeface="Calibri"/>
                <a:cs typeface="Calibri"/>
              </a:rPr>
              <a:t>O</a:t>
            </a:r>
            <a:r>
              <a:rPr sz="662" spc="99" dirty="0">
                <a:solidFill>
                  <a:srgbClr val="212121"/>
                </a:solidFill>
                <a:latin typeface="Calibri"/>
                <a:cs typeface="Calibri"/>
              </a:rPr>
              <a:t>U</a:t>
            </a:r>
            <a:r>
              <a:rPr sz="662" spc="56" dirty="0">
                <a:solidFill>
                  <a:srgbClr val="212121"/>
                </a:solidFill>
                <a:latin typeface="Calibri"/>
                <a:cs typeface="Calibri"/>
              </a:rPr>
              <a:t>---</a:t>
            </a:r>
            <a:r>
              <a:rPr sz="662" spc="43" dirty="0">
                <a:solidFill>
                  <a:srgbClr val="212121"/>
                </a:solidFill>
                <a:latin typeface="Calibri"/>
                <a:cs typeface="Calibri"/>
              </a:rPr>
              <a:t>"</a:t>
            </a:r>
            <a:r>
              <a:rPr sz="662" spc="89" dirty="0">
                <a:solidFill>
                  <a:srgbClr val="212121"/>
                </a:solidFill>
                <a:latin typeface="Calibri"/>
                <a:cs typeface="Calibri"/>
              </a:rPr>
              <a:t>Y</a:t>
            </a:r>
            <a:r>
              <a:rPr sz="662" spc="83" dirty="0">
                <a:solidFill>
                  <a:srgbClr val="212121"/>
                </a:solidFill>
                <a:latin typeface="Calibri"/>
                <a:cs typeface="Calibri"/>
              </a:rPr>
              <a:t>e</a:t>
            </a:r>
            <a:r>
              <a:rPr sz="662" spc="99" dirty="0">
                <a:solidFill>
                  <a:srgbClr val="212121"/>
                </a:solidFill>
                <a:latin typeface="Calibri"/>
                <a:cs typeface="Calibri"/>
              </a:rPr>
              <a:t>s</a:t>
            </a:r>
            <a:r>
              <a:rPr sz="662" dirty="0">
                <a:solidFill>
                  <a:srgbClr val="212121"/>
                </a:solidFill>
                <a:latin typeface="Calibri"/>
                <a:cs typeface="Calibri"/>
              </a:rPr>
              <a:t>"  </a:t>
            </a:r>
            <a:r>
              <a:rPr sz="662" spc="63" dirty="0">
                <a:solidFill>
                  <a:srgbClr val="212121"/>
                </a:solidFill>
                <a:latin typeface="Calibri"/>
                <a:cs typeface="Calibri"/>
              </a:rPr>
              <a:t>6:05</a:t>
            </a:r>
            <a:r>
              <a:rPr sz="662" spc="96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662" spc="53" dirty="0">
                <a:solidFill>
                  <a:srgbClr val="212121"/>
                </a:solidFill>
                <a:latin typeface="Calibri"/>
                <a:cs typeface="Calibri"/>
              </a:rPr>
              <a:t>AM</a:t>
            </a:r>
            <a:endParaRPr sz="662">
              <a:latin typeface="Calibri"/>
              <a:cs typeface="Calibri"/>
            </a:endParaRPr>
          </a:p>
          <a:p>
            <a:pPr marL="48748" algn="ctr">
              <a:spcBef>
                <a:spcPts val="99"/>
              </a:spcBef>
            </a:pPr>
            <a:r>
              <a:rPr sz="662" spc="89" dirty="0">
                <a:solidFill>
                  <a:srgbClr val="212121"/>
                </a:solidFill>
                <a:latin typeface="Calibri"/>
                <a:cs typeface="Calibri"/>
              </a:rPr>
              <a:t>BANK</a:t>
            </a:r>
            <a:r>
              <a:rPr sz="662" spc="10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662" spc="83" dirty="0">
                <a:solidFill>
                  <a:srgbClr val="212121"/>
                </a:solidFill>
                <a:latin typeface="Calibri"/>
                <a:cs typeface="Calibri"/>
              </a:rPr>
              <a:t>ACCOUNT---"NO"</a:t>
            </a:r>
            <a:endParaRPr sz="662">
              <a:latin typeface="Calibri"/>
              <a:cs typeface="Calibri"/>
            </a:endParaRPr>
          </a:p>
          <a:p>
            <a:pPr>
              <a:spcBef>
                <a:spcPts val="36"/>
              </a:spcBef>
            </a:pPr>
            <a:endParaRPr sz="662">
              <a:latin typeface="Calibri"/>
              <a:cs typeface="Calibri"/>
            </a:endParaRPr>
          </a:p>
          <a:p>
            <a:pPr marL="8405" marR="18911">
              <a:lnSpc>
                <a:spcPct val="116100"/>
              </a:lnSpc>
              <a:spcBef>
                <a:spcPts val="3"/>
              </a:spcBef>
            </a:pPr>
            <a:r>
              <a:rPr sz="927" spc="122" dirty="0">
                <a:solidFill>
                  <a:srgbClr val="212121"/>
                </a:solidFill>
                <a:latin typeface="Calibri"/>
                <a:cs typeface="Calibri"/>
              </a:rPr>
              <a:t>Understanding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60" dirty="0">
                <a:solidFill>
                  <a:srgbClr val="212121"/>
                </a:solidFill>
                <a:latin typeface="Calibri"/>
                <a:cs typeface="Calibri"/>
              </a:rPr>
              <a:t>5 </a:t>
            </a:r>
            <a:r>
              <a:rPr sz="927" spc="129" dirty="0">
                <a:solidFill>
                  <a:srgbClr val="212121"/>
                </a:solidFill>
                <a:latin typeface="Calibri"/>
                <a:cs typeface="Calibri"/>
              </a:rPr>
              <a:t>Components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Credit </a:t>
            </a:r>
            <a:r>
              <a:rPr sz="927" spc="75" dirty="0">
                <a:solidFill>
                  <a:srgbClr val="212121"/>
                </a:solidFill>
                <a:latin typeface="Calibri"/>
                <a:cs typeface="Calibri"/>
              </a:rPr>
              <a:t>will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help you evaluate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27" spc="106" dirty="0">
                <a:solidFill>
                  <a:srgbClr val="212121"/>
                </a:solidFill>
                <a:latin typeface="Calibri"/>
                <a:cs typeface="Calibri"/>
              </a:rPr>
              <a:t>financial  </a:t>
            </a:r>
            <a:r>
              <a:rPr sz="927" spc="113" dirty="0">
                <a:solidFill>
                  <a:srgbClr val="212121"/>
                </a:solidFill>
                <a:latin typeface="Calibri"/>
                <a:cs typeface="Calibri"/>
              </a:rPr>
              <a:t>strength </a:t>
            </a:r>
            <a:r>
              <a:rPr sz="927" spc="79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27" spc="109" dirty="0">
                <a:solidFill>
                  <a:srgbClr val="212121"/>
                </a:solidFill>
                <a:latin typeface="Calibri"/>
                <a:cs typeface="Calibri"/>
              </a:rPr>
              <a:t>your</a:t>
            </a:r>
            <a:r>
              <a:rPr sz="927" spc="2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119" dirty="0">
                <a:solidFill>
                  <a:srgbClr val="212121"/>
                </a:solidFill>
                <a:latin typeface="Calibri"/>
                <a:cs typeface="Calibri"/>
              </a:rPr>
              <a:t>business.</a:t>
            </a:r>
            <a:endParaRPr sz="927">
              <a:latin typeface="Calibri"/>
              <a:cs typeface="Calibri"/>
            </a:endParaRPr>
          </a:p>
          <a:p>
            <a:pPr>
              <a:spcBef>
                <a:spcPts val="13"/>
              </a:spcBef>
            </a:pPr>
            <a:endParaRPr sz="1191">
              <a:latin typeface="Calibri"/>
              <a:cs typeface="Calibri"/>
            </a:endParaRPr>
          </a:p>
          <a:p>
            <a:pPr marL="8405"/>
            <a:r>
              <a:rPr sz="927" spc="99" dirty="0">
                <a:solidFill>
                  <a:srgbClr val="212121"/>
                </a:solidFill>
                <a:latin typeface="Calibri"/>
                <a:cs typeface="Calibri"/>
              </a:rPr>
              <a:t>Let's </a:t>
            </a:r>
            <a:r>
              <a:rPr sz="927" spc="89" dirty="0">
                <a:solidFill>
                  <a:srgbClr val="212121"/>
                </a:solidFill>
                <a:latin typeface="Calibri"/>
                <a:cs typeface="Calibri"/>
              </a:rPr>
              <a:t>get</a:t>
            </a:r>
            <a:r>
              <a:rPr sz="927" spc="21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27" spc="93" dirty="0">
                <a:solidFill>
                  <a:srgbClr val="212121"/>
                </a:solidFill>
                <a:latin typeface="Calibri"/>
                <a:cs typeface="Calibri"/>
              </a:rPr>
              <a:t>started.....</a:t>
            </a:r>
            <a:endParaRPr sz="927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6659" y="784367"/>
            <a:ext cx="6076390" cy="1222842"/>
          </a:xfrm>
          <a:custGeom>
            <a:avLst/>
            <a:gdLst/>
            <a:ahLst/>
            <a:cxnLst/>
            <a:rect l="l" t="t" r="r" b="b"/>
            <a:pathLst>
              <a:path w="9182100" h="1847850">
                <a:moveTo>
                  <a:pt x="0" y="0"/>
                </a:moveTo>
                <a:lnTo>
                  <a:pt x="9182099" y="0"/>
                </a:lnTo>
                <a:lnTo>
                  <a:pt x="9182099" y="1847849"/>
                </a:lnTo>
                <a:lnTo>
                  <a:pt x="0" y="18478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4775" y="1062409"/>
            <a:ext cx="3914775" cy="59994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8405">
              <a:spcBef>
                <a:spcPts val="73"/>
              </a:spcBef>
            </a:pPr>
            <a:r>
              <a:rPr spc="-175" dirty="0">
                <a:solidFill>
                  <a:srgbClr val="000000"/>
                </a:solidFill>
              </a:rPr>
              <a:t>ARE </a:t>
            </a:r>
            <a:r>
              <a:rPr spc="-225" dirty="0">
                <a:solidFill>
                  <a:srgbClr val="000000"/>
                </a:solidFill>
              </a:rPr>
              <a:t>YOU</a:t>
            </a:r>
            <a:r>
              <a:rPr spc="287" dirty="0">
                <a:solidFill>
                  <a:srgbClr val="000000"/>
                </a:solidFill>
              </a:rPr>
              <a:t> </a:t>
            </a:r>
            <a:r>
              <a:rPr spc="-192" dirty="0">
                <a:solidFill>
                  <a:srgbClr val="000000"/>
                </a:solidFill>
              </a:rPr>
              <a:t>READY?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853" y="1324854"/>
            <a:ext cx="6656294" cy="3819805"/>
          </a:xfrm>
          <a:custGeom>
            <a:avLst/>
            <a:gdLst/>
            <a:ahLst/>
            <a:cxnLst/>
            <a:rect l="l" t="t" r="r" b="b"/>
            <a:pathLst>
              <a:path w="10058400" h="5772150">
                <a:moveTo>
                  <a:pt x="0" y="0"/>
                </a:moveTo>
                <a:lnTo>
                  <a:pt x="10058399" y="0"/>
                </a:lnTo>
                <a:lnTo>
                  <a:pt x="10058399" y="5772149"/>
                </a:lnTo>
                <a:lnTo>
                  <a:pt x="0" y="57721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7469" y="1383907"/>
            <a:ext cx="5862918" cy="117721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65996" algn="ctr">
              <a:spcBef>
                <a:spcPts val="73"/>
              </a:spcBef>
            </a:pPr>
            <a:r>
              <a:rPr spc="-159" dirty="0"/>
              <a:t>CHARACTER</a:t>
            </a:r>
          </a:p>
          <a:p>
            <a:pPr marL="8405" marR="3362" indent="-420" algn="ctr">
              <a:lnSpc>
                <a:spcPct val="107800"/>
              </a:lnSpc>
              <a:spcBef>
                <a:spcPts val="721"/>
              </a:spcBef>
            </a:pPr>
            <a:r>
              <a:rPr sz="993" b="1" spc="93" dirty="0">
                <a:latin typeface="Arial"/>
                <a:cs typeface="Arial"/>
              </a:rPr>
              <a:t>Character</a:t>
            </a:r>
            <a:r>
              <a:rPr sz="993" spc="93" dirty="0">
                <a:latin typeface="Calibri"/>
                <a:cs typeface="Calibri"/>
              </a:rPr>
              <a:t>: </a:t>
            </a:r>
            <a:r>
              <a:rPr sz="993" spc="126" dirty="0">
                <a:latin typeface="Calibri"/>
                <a:cs typeface="Calibri"/>
              </a:rPr>
              <a:t>Refers </a:t>
            </a:r>
            <a:r>
              <a:rPr sz="993" spc="86" dirty="0">
                <a:latin typeface="Calibri"/>
                <a:cs typeface="Calibri"/>
              </a:rPr>
              <a:t>to </a:t>
            </a:r>
            <a:r>
              <a:rPr sz="993" spc="126" dirty="0">
                <a:latin typeface="Calibri"/>
                <a:cs typeface="Calibri"/>
              </a:rPr>
              <a:t>how </a:t>
            </a:r>
            <a:r>
              <a:rPr sz="993" spc="79" dirty="0">
                <a:latin typeface="Calibri"/>
                <a:cs typeface="Calibri"/>
              </a:rPr>
              <a:t>a </a:t>
            </a:r>
            <a:r>
              <a:rPr sz="993" spc="139" dirty="0">
                <a:latin typeface="Calibri"/>
                <a:cs typeface="Calibri"/>
              </a:rPr>
              <a:t>person </a:t>
            </a:r>
            <a:r>
              <a:rPr sz="993" spc="132" dirty="0">
                <a:latin typeface="Calibri"/>
                <a:cs typeface="Calibri"/>
              </a:rPr>
              <a:t>has </a:t>
            </a:r>
            <a:r>
              <a:rPr sz="993" spc="135" dirty="0">
                <a:latin typeface="Calibri"/>
                <a:cs typeface="Calibri"/>
              </a:rPr>
              <a:t>handled </a:t>
            </a:r>
            <a:r>
              <a:rPr sz="993" spc="122" dirty="0">
                <a:latin typeface="Calibri"/>
                <a:cs typeface="Calibri"/>
              </a:rPr>
              <a:t>past </a:t>
            </a:r>
            <a:r>
              <a:rPr sz="993" spc="119" dirty="0">
                <a:latin typeface="Calibri"/>
                <a:cs typeface="Calibri"/>
              </a:rPr>
              <a:t>debt </a:t>
            </a:r>
            <a:r>
              <a:rPr sz="993" spc="122" dirty="0">
                <a:latin typeface="Calibri"/>
                <a:cs typeface="Calibri"/>
              </a:rPr>
              <a:t>obligations: </a:t>
            </a:r>
            <a:r>
              <a:rPr sz="993" spc="139" dirty="0">
                <a:latin typeface="Calibri"/>
                <a:cs typeface="Calibri"/>
              </a:rPr>
              <a:t>From </a:t>
            </a:r>
            <a:r>
              <a:rPr sz="993" spc="106" dirty="0">
                <a:latin typeface="Calibri"/>
                <a:cs typeface="Calibri"/>
              </a:rPr>
              <a:t>the </a:t>
            </a:r>
            <a:r>
              <a:rPr sz="993" spc="113" dirty="0">
                <a:latin typeface="Calibri"/>
                <a:cs typeface="Calibri"/>
              </a:rPr>
              <a:t>credit  </a:t>
            </a:r>
            <a:r>
              <a:rPr sz="993" spc="119" dirty="0">
                <a:latin typeface="Calibri"/>
                <a:cs typeface="Calibri"/>
              </a:rPr>
              <a:t>history </a:t>
            </a:r>
            <a:r>
              <a:rPr sz="993" spc="135" dirty="0">
                <a:latin typeface="Calibri"/>
                <a:cs typeface="Calibri"/>
              </a:rPr>
              <a:t>and personal background, </a:t>
            </a:r>
            <a:r>
              <a:rPr sz="993" spc="129" dirty="0">
                <a:latin typeface="Calibri"/>
                <a:cs typeface="Calibri"/>
              </a:rPr>
              <a:t>honesty </a:t>
            </a:r>
            <a:r>
              <a:rPr sz="993" spc="135" dirty="0">
                <a:latin typeface="Calibri"/>
                <a:cs typeface="Calibri"/>
              </a:rPr>
              <a:t>and </a:t>
            </a:r>
            <a:r>
              <a:rPr sz="993" spc="109" dirty="0">
                <a:latin typeface="Calibri"/>
                <a:cs typeface="Calibri"/>
              </a:rPr>
              <a:t>reliability </a:t>
            </a:r>
            <a:r>
              <a:rPr sz="993" spc="93" dirty="0">
                <a:latin typeface="Calibri"/>
                <a:cs typeface="Calibri"/>
              </a:rPr>
              <a:t>of </a:t>
            </a:r>
            <a:r>
              <a:rPr sz="993" spc="106" dirty="0">
                <a:latin typeface="Calibri"/>
                <a:cs typeface="Calibri"/>
              </a:rPr>
              <a:t>the </a:t>
            </a:r>
            <a:r>
              <a:rPr sz="993" spc="132" dirty="0">
                <a:latin typeface="Calibri"/>
                <a:cs typeface="Calibri"/>
              </a:rPr>
              <a:t>borrower </a:t>
            </a:r>
            <a:r>
              <a:rPr sz="993" spc="86" dirty="0">
                <a:latin typeface="Calibri"/>
                <a:cs typeface="Calibri"/>
              </a:rPr>
              <a:t>to </a:t>
            </a:r>
            <a:r>
              <a:rPr sz="993" spc="122" dirty="0">
                <a:latin typeface="Calibri"/>
                <a:cs typeface="Calibri"/>
              </a:rPr>
              <a:t>pay </a:t>
            </a:r>
            <a:r>
              <a:rPr sz="993" spc="113" dirty="0">
                <a:latin typeface="Calibri"/>
                <a:cs typeface="Calibri"/>
              </a:rPr>
              <a:t>credit  </a:t>
            </a:r>
            <a:r>
              <a:rPr sz="993" spc="129" dirty="0">
                <a:latin typeface="Calibri"/>
                <a:cs typeface="Calibri"/>
              </a:rPr>
              <a:t>debts </a:t>
            </a:r>
            <a:r>
              <a:rPr sz="993" spc="93" dirty="0">
                <a:latin typeface="Calibri"/>
                <a:cs typeface="Calibri"/>
              </a:rPr>
              <a:t>is</a:t>
            </a:r>
            <a:r>
              <a:rPr sz="993" spc="218" dirty="0">
                <a:latin typeface="Calibri"/>
                <a:cs typeface="Calibri"/>
              </a:rPr>
              <a:t> </a:t>
            </a:r>
            <a:r>
              <a:rPr sz="993" spc="129" dirty="0">
                <a:latin typeface="Calibri"/>
                <a:cs typeface="Calibri"/>
              </a:rPr>
              <a:t>determined.</a:t>
            </a:r>
            <a:endParaRPr sz="99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0925" y="2714078"/>
            <a:ext cx="5716261" cy="660613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8405" marR="3362" algn="ctr">
              <a:lnSpc>
                <a:spcPct val="107800"/>
              </a:lnSpc>
              <a:spcBef>
                <a:spcPts val="63"/>
              </a:spcBef>
            </a:pP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above </a:t>
            </a:r>
            <a:r>
              <a:rPr sz="993" spc="93" dirty="0">
                <a:solidFill>
                  <a:srgbClr val="212121"/>
                </a:solidFill>
                <a:latin typeface="Calibri"/>
                <a:cs typeface="Calibri"/>
              </a:rPr>
              <a:t>is </a:t>
            </a:r>
            <a:r>
              <a:rPr sz="993" spc="79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993" spc="126" dirty="0">
                <a:solidFill>
                  <a:srgbClr val="212121"/>
                </a:solidFill>
                <a:latin typeface="Calibri"/>
                <a:cs typeface="Calibri"/>
              </a:rPr>
              <a:t>small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fraction </a:t>
            </a:r>
            <a:r>
              <a:rPr sz="993" spc="93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993" spc="106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993" spc="146" dirty="0">
                <a:solidFill>
                  <a:srgbClr val="212121"/>
                </a:solidFill>
                <a:latin typeface="Calibri"/>
                <a:cs typeface="Calibri"/>
              </a:rPr>
              <a:t>CHARACTER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segment. </a:t>
            </a:r>
            <a:r>
              <a:rPr sz="993" spc="129" dirty="0">
                <a:solidFill>
                  <a:srgbClr val="212121"/>
                </a:solidFill>
                <a:latin typeface="Calibri"/>
                <a:cs typeface="Calibri"/>
              </a:rPr>
              <a:t>Banks/Private </a:t>
            </a:r>
            <a:r>
              <a:rPr sz="993" spc="142" dirty="0">
                <a:solidFill>
                  <a:srgbClr val="212121"/>
                </a:solidFill>
                <a:latin typeface="Calibri"/>
                <a:cs typeface="Calibri"/>
              </a:rPr>
              <a:t>Lenders </a:t>
            </a:r>
            <a:r>
              <a:rPr sz="993" spc="116" dirty="0">
                <a:solidFill>
                  <a:srgbClr val="212121"/>
                </a:solidFill>
                <a:latin typeface="Calibri"/>
                <a:cs typeface="Calibri"/>
              </a:rPr>
              <a:t>are 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currently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using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other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sources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35" dirty="0">
                <a:solidFill>
                  <a:srgbClr val="212121"/>
                </a:solidFill>
                <a:latin typeface="Calibri"/>
                <a:cs typeface="Calibri"/>
              </a:rPr>
              <a:t>such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19" dirty="0">
                <a:solidFill>
                  <a:srgbClr val="212121"/>
                </a:solidFill>
                <a:latin typeface="Calibri"/>
                <a:cs typeface="Calibri"/>
              </a:rPr>
              <a:t>as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42" dirty="0">
                <a:solidFill>
                  <a:srgbClr val="212121"/>
                </a:solidFill>
                <a:latin typeface="Calibri"/>
                <a:cs typeface="Calibri"/>
              </a:rPr>
              <a:t>SOCIAL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22" dirty="0">
                <a:solidFill>
                  <a:srgbClr val="212121"/>
                </a:solidFill>
                <a:latin typeface="Calibri"/>
                <a:cs typeface="Calibri"/>
              </a:rPr>
              <a:t>MEDIA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86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993" spc="17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determine</a:t>
            </a:r>
            <a:r>
              <a:rPr sz="993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93" spc="139" dirty="0">
                <a:solidFill>
                  <a:srgbClr val="212121"/>
                </a:solidFill>
                <a:latin typeface="Calibri"/>
                <a:cs typeface="Calibri"/>
              </a:rPr>
              <a:t>CHARACTER.</a:t>
            </a:r>
            <a:endParaRPr sz="993">
              <a:latin typeface="Calibri"/>
              <a:cs typeface="Calibri"/>
            </a:endParaRPr>
          </a:p>
          <a:p>
            <a:pPr marL="1755775" marR="1750732" algn="ctr">
              <a:lnSpc>
                <a:spcPct val="107800"/>
              </a:lnSpc>
            </a:pPr>
            <a:r>
              <a:rPr sz="993" spc="162" dirty="0">
                <a:solidFill>
                  <a:srgbClr val="212121"/>
                </a:solidFill>
                <a:latin typeface="Calibri"/>
                <a:cs typeface="Calibri"/>
              </a:rPr>
              <a:t>GOOGLE </a:t>
            </a:r>
            <a:r>
              <a:rPr sz="993" spc="17" dirty="0">
                <a:solidFill>
                  <a:srgbClr val="212121"/>
                </a:solidFill>
                <a:latin typeface="Calibri"/>
                <a:cs typeface="Calibri"/>
              </a:rPr>
              <a:t>- </a:t>
            </a:r>
            <a:r>
              <a:rPr sz="993" spc="146" dirty="0">
                <a:solidFill>
                  <a:srgbClr val="212121"/>
                </a:solidFill>
                <a:latin typeface="Calibri"/>
                <a:cs typeface="Calibri"/>
              </a:rPr>
              <a:t>LINKEDIN </a:t>
            </a:r>
            <a:r>
              <a:rPr sz="993" spc="17" dirty="0">
                <a:solidFill>
                  <a:srgbClr val="212121"/>
                </a:solidFill>
                <a:latin typeface="Calibri"/>
                <a:cs typeface="Calibri"/>
              </a:rPr>
              <a:t>- </a:t>
            </a:r>
            <a:r>
              <a:rPr sz="993" spc="156" dirty="0">
                <a:solidFill>
                  <a:srgbClr val="212121"/>
                </a:solidFill>
                <a:latin typeface="Calibri"/>
                <a:cs typeface="Calibri"/>
              </a:rPr>
              <a:t>FACEBOOK  </a:t>
            </a:r>
            <a:r>
              <a:rPr sz="993" spc="132" dirty="0">
                <a:solidFill>
                  <a:srgbClr val="212121"/>
                </a:solidFill>
                <a:latin typeface="Calibri"/>
                <a:cs typeface="Calibri"/>
              </a:rPr>
              <a:t>INSTAGRAM-TWITTER</a:t>
            </a:r>
            <a:endParaRPr sz="99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2264" y="3363729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286"/>
                </a:moveTo>
                <a:lnTo>
                  <a:pt x="14277" y="0"/>
                </a:lnTo>
                <a:lnTo>
                  <a:pt x="1281244" y="644545"/>
                </a:lnTo>
                <a:lnTo>
                  <a:pt x="1281244" y="680373"/>
                </a:lnTo>
                <a:lnTo>
                  <a:pt x="0" y="28564"/>
                </a:lnTo>
                <a:lnTo>
                  <a:pt x="0" y="28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/>
          <p:nvPr/>
        </p:nvSpPr>
        <p:spPr>
          <a:xfrm>
            <a:off x="7052264" y="3279646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03"/>
                </a:moveTo>
                <a:lnTo>
                  <a:pt x="14285" y="0"/>
                </a:lnTo>
                <a:lnTo>
                  <a:pt x="1281244" y="644541"/>
                </a:lnTo>
                <a:lnTo>
                  <a:pt x="1281244" y="680369"/>
                </a:lnTo>
                <a:lnTo>
                  <a:pt x="0" y="28560"/>
                </a:lnTo>
                <a:lnTo>
                  <a:pt x="0" y="28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4" name="object 4"/>
          <p:cNvSpPr/>
          <p:nvPr/>
        </p:nvSpPr>
        <p:spPr>
          <a:xfrm>
            <a:off x="7052264" y="3195557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12"/>
                </a:moveTo>
                <a:lnTo>
                  <a:pt x="14290" y="0"/>
                </a:lnTo>
                <a:lnTo>
                  <a:pt x="1281244" y="644539"/>
                </a:lnTo>
                <a:lnTo>
                  <a:pt x="1281244" y="680367"/>
                </a:lnTo>
                <a:lnTo>
                  <a:pt x="0" y="28558"/>
                </a:lnTo>
                <a:lnTo>
                  <a:pt x="0" y="28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5" name="object 5"/>
          <p:cNvSpPr/>
          <p:nvPr/>
        </p:nvSpPr>
        <p:spPr>
          <a:xfrm>
            <a:off x="7052264" y="3111470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04"/>
                </a:moveTo>
                <a:lnTo>
                  <a:pt x="14286" y="0"/>
                </a:lnTo>
                <a:lnTo>
                  <a:pt x="1281244" y="644541"/>
                </a:lnTo>
                <a:lnTo>
                  <a:pt x="1281244" y="680369"/>
                </a:lnTo>
                <a:lnTo>
                  <a:pt x="0" y="28560"/>
                </a:lnTo>
                <a:lnTo>
                  <a:pt x="0" y="28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6" name="object 6"/>
          <p:cNvSpPr/>
          <p:nvPr/>
        </p:nvSpPr>
        <p:spPr>
          <a:xfrm>
            <a:off x="7052264" y="3027384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28"/>
                </a:moveTo>
                <a:lnTo>
                  <a:pt x="14298" y="0"/>
                </a:lnTo>
                <a:lnTo>
                  <a:pt x="1281244" y="644535"/>
                </a:lnTo>
                <a:lnTo>
                  <a:pt x="1281244" y="680363"/>
                </a:lnTo>
                <a:lnTo>
                  <a:pt x="0" y="28554"/>
                </a:lnTo>
                <a:lnTo>
                  <a:pt x="0" y="28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7" name="object 7"/>
          <p:cNvSpPr/>
          <p:nvPr/>
        </p:nvSpPr>
        <p:spPr>
          <a:xfrm>
            <a:off x="7052264" y="2943295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36"/>
                </a:moveTo>
                <a:lnTo>
                  <a:pt x="14302" y="0"/>
                </a:lnTo>
                <a:lnTo>
                  <a:pt x="1281244" y="644532"/>
                </a:lnTo>
                <a:lnTo>
                  <a:pt x="1281244" y="680360"/>
                </a:lnTo>
                <a:lnTo>
                  <a:pt x="0" y="28552"/>
                </a:lnTo>
                <a:lnTo>
                  <a:pt x="0" y="2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8" name="object 8"/>
          <p:cNvSpPr/>
          <p:nvPr/>
        </p:nvSpPr>
        <p:spPr>
          <a:xfrm>
            <a:off x="7052264" y="2859208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25"/>
                </a:moveTo>
                <a:lnTo>
                  <a:pt x="14296" y="0"/>
                </a:lnTo>
                <a:lnTo>
                  <a:pt x="1281244" y="644535"/>
                </a:lnTo>
                <a:lnTo>
                  <a:pt x="1281244" y="680363"/>
                </a:lnTo>
                <a:lnTo>
                  <a:pt x="0" y="28554"/>
                </a:lnTo>
                <a:lnTo>
                  <a:pt x="0" y="28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9" name="object 9"/>
          <p:cNvSpPr/>
          <p:nvPr/>
        </p:nvSpPr>
        <p:spPr>
          <a:xfrm>
            <a:off x="7052264" y="2775122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46"/>
                </a:moveTo>
                <a:lnTo>
                  <a:pt x="14307" y="0"/>
                </a:lnTo>
                <a:lnTo>
                  <a:pt x="1281244" y="644530"/>
                </a:lnTo>
                <a:lnTo>
                  <a:pt x="1281244" y="680358"/>
                </a:lnTo>
                <a:lnTo>
                  <a:pt x="0" y="28549"/>
                </a:lnTo>
                <a:lnTo>
                  <a:pt x="0" y="2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0" name="object 10"/>
          <p:cNvSpPr/>
          <p:nvPr/>
        </p:nvSpPr>
        <p:spPr>
          <a:xfrm>
            <a:off x="7052265" y="2691037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52"/>
                </a:moveTo>
                <a:lnTo>
                  <a:pt x="14310" y="0"/>
                </a:lnTo>
                <a:lnTo>
                  <a:pt x="1281244" y="644528"/>
                </a:lnTo>
                <a:lnTo>
                  <a:pt x="1281244" y="680356"/>
                </a:lnTo>
                <a:lnTo>
                  <a:pt x="0" y="28547"/>
                </a:lnTo>
                <a:lnTo>
                  <a:pt x="0" y="28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1" name="object 11"/>
          <p:cNvSpPr/>
          <p:nvPr/>
        </p:nvSpPr>
        <p:spPr>
          <a:xfrm>
            <a:off x="7052265" y="2606948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59"/>
                </a:moveTo>
                <a:lnTo>
                  <a:pt x="14313" y="0"/>
                </a:lnTo>
                <a:lnTo>
                  <a:pt x="1281244" y="644526"/>
                </a:lnTo>
                <a:lnTo>
                  <a:pt x="1281244" y="680355"/>
                </a:lnTo>
                <a:lnTo>
                  <a:pt x="0" y="28546"/>
                </a:lnTo>
                <a:lnTo>
                  <a:pt x="0" y="28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2" name="object 12"/>
          <p:cNvSpPr/>
          <p:nvPr/>
        </p:nvSpPr>
        <p:spPr>
          <a:xfrm>
            <a:off x="7052264" y="2522863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65"/>
                </a:moveTo>
                <a:lnTo>
                  <a:pt x="14316" y="0"/>
                </a:lnTo>
                <a:lnTo>
                  <a:pt x="1281244" y="644525"/>
                </a:lnTo>
                <a:lnTo>
                  <a:pt x="1281244" y="680353"/>
                </a:lnTo>
                <a:lnTo>
                  <a:pt x="0" y="28544"/>
                </a:lnTo>
                <a:lnTo>
                  <a:pt x="0" y="28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3" name="object 13"/>
          <p:cNvSpPr/>
          <p:nvPr/>
        </p:nvSpPr>
        <p:spPr>
          <a:xfrm>
            <a:off x="7052264" y="2438773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63"/>
                </a:moveTo>
                <a:lnTo>
                  <a:pt x="14315" y="0"/>
                </a:lnTo>
                <a:lnTo>
                  <a:pt x="1281244" y="644526"/>
                </a:lnTo>
                <a:lnTo>
                  <a:pt x="1281244" y="680354"/>
                </a:lnTo>
                <a:lnTo>
                  <a:pt x="0" y="28545"/>
                </a:lnTo>
                <a:lnTo>
                  <a:pt x="0" y="28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4" name="object 14"/>
          <p:cNvSpPr/>
          <p:nvPr/>
        </p:nvSpPr>
        <p:spPr>
          <a:xfrm>
            <a:off x="7052265" y="2354684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69"/>
                </a:moveTo>
                <a:lnTo>
                  <a:pt x="14319" y="0"/>
                </a:lnTo>
                <a:lnTo>
                  <a:pt x="1281244" y="644524"/>
                </a:lnTo>
                <a:lnTo>
                  <a:pt x="1281244" y="680352"/>
                </a:lnTo>
                <a:lnTo>
                  <a:pt x="0" y="28543"/>
                </a:lnTo>
                <a:lnTo>
                  <a:pt x="0" y="28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5" name="object 15"/>
          <p:cNvSpPr/>
          <p:nvPr/>
        </p:nvSpPr>
        <p:spPr>
          <a:xfrm>
            <a:off x="7052264" y="2270600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74"/>
                </a:moveTo>
                <a:lnTo>
                  <a:pt x="14321" y="0"/>
                </a:lnTo>
                <a:lnTo>
                  <a:pt x="1281244" y="644523"/>
                </a:lnTo>
                <a:lnTo>
                  <a:pt x="1281244" y="680351"/>
                </a:lnTo>
                <a:lnTo>
                  <a:pt x="0" y="28542"/>
                </a:lnTo>
                <a:lnTo>
                  <a:pt x="0" y="283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6" name="object 16"/>
          <p:cNvSpPr/>
          <p:nvPr/>
        </p:nvSpPr>
        <p:spPr>
          <a:xfrm>
            <a:off x="7052264" y="2186516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90"/>
                </a:moveTo>
                <a:lnTo>
                  <a:pt x="14329" y="0"/>
                </a:lnTo>
                <a:lnTo>
                  <a:pt x="1281244" y="644518"/>
                </a:lnTo>
                <a:lnTo>
                  <a:pt x="1281244" y="680346"/>
                </a:lnTo>
                <a:lnTo>
                  <a:pt x="0" y="28538"/>
                </a:lnTo>
                <a:lnTo>
                  <a:pt x="0" y="28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7" name="object 17"/>
          <p:cNvSpPr/>
          <p:nvPr/>
        </p:nvSpPr>
        <p:spPr>
          <a:xfrm>
            <a:off x="7052264" y="2102428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399"/>
                </a:moveTo>
                <a:lnTo>
                  <a:pt x="14334" y="0"/>
                </a:lnTo>
                <a:lnTo>
                  <a:pt x="1281244" y="644516"/>
                </a:lnTo>
                <a:lnTo>
                  <a:pt x="1281244" y="680344"/>
                </a:lnTo>
                <a:lnTo>
                  <a:pt x="0" y="28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8" name="object 18"/>
          <p:cNvSpPr/>
          <p:nvPr/>
        </p:nvSpPr>
        <p:spPr>
          <a:xfrm>
            <a:off x="7052264" y="2018339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410"/>
                </a:moveTo>
                <a:lnTo>
                  <a:pt x="14339" y="0"/>
                </a:lnTo>
                <a:lnTo>
                  <a:pt x="1281244" y="644513"/>
                </a:lnTo>
                <a:lnTo>
                  <a:pt x="1281244" y="680342"/>
                </a:lnTo>
                <a:lnTo>
                  <a:pt x="0" y="28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19" name="object 19"/>
          <p:cNvSpPr/>
          <p:nvPr/>
        </p:nvSpPr>
        <p:spPr>
          <a:xfrm>
            <a:off x="7052265" y="1934252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401"/>
                </a:moveTo>
                <a:lnTo>
                  <a:pt x="14335" y="0"/>
                </a:lnTo>
                <a:lnTo>
                  <a:pt x="1281244" y="644516"/>
                </a:lnTo>
                <a:lnTo>
                  <a:pt x="1281244" y="680344"/>
                </a:lnTo>
                <a:lnTo>
                  <a:pt x="0" y="28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0" name="object 20"/>
          <p:cNvSpPr/>
          <p:nvPr/>
        </p:nvSpPr>
        <p:spPr>
          <a:xfrm>
            <a:off x="7052264" y="1850167"/>
            <a:ext cx="848005" cy="450476"/>
          </a:xfrm>
          <a:custGeom>
            <a:avLst/>
            <a:gdLst/>
            <a:ahLst/>
            <a:cxnLst/>
            <a:rect l="l" t="t" r="r" b="b"/>
            <a:pathLst>
              <a:path w="1281429" h="680720">
                <a:moveTo>
                  <a:pt x="0" y="28405"/>
                </a:moveTo>
                <a:lnTo>
                  <a:pt x="14337" y="0"/>
                </a:lnTo>
                <a:lnTo>
                  <a:pt x="1281244" y="644515"/>
                </a:lnTo>
                <a:lnTo>
                  <a:pt x="1281244" y="680343"/>
                </a:lnTo>
                <a:lnTo>
                  <a:pt x="0" y="28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1" name="object 21"/>
          <p:cNvSpPr/>
          <p:nvPr/>
        </p:nvSpPr>
        <p:spPr>
          <a:xfrm>
            <a:off x="1243853" y="2912614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380"/>
                </a:lnTo>
                <a:lnTo>
                  <a:pt x="1330768" y="712831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2" name="object 22"/>
          <p:cNvSpPr/>
          <p:nvPr/>
        </p:nvSpPr>
        <p:spPr>
          <a:xfrm>
            <a:off x="1243853" y="2828528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383"/>
                </a:lnTo>
                <a:lnTo>
                  <a:pt x="1330770" y="712832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3" name="object 23"/>
          <p:cNvSpPr/>
          <p:nvPr/>
        </p:nvSpPr>
        <p:spPr>
          <a:xfrm>
            <a:off x="1243853" y="2744438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410"/>
                </a:lnTo>
                <a:lnTo>
                  <a:pt x="1330780" y="712837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4" name="object 24"/>
          <p:cNvSpPr/>
          <p:nvPr/>
        </p:nvSpPr>
        <p:spPr>
          <a:xfrm>
            <a:off x="1243853" y="2660353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400"/>
                </a:lnTo>
                <a:lnTo>
                  <a:pt x="1330776" y="712835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5" name="object 25"/>
          <p:cNvSpPr/>
          <p:nvPr/>
        </p:nvSpPr>
        <p:spPr>
          <a:xfrm>
            <a:off x="1243853" y="2576262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428"/>
                </a:lnTo>
                <a:lnTo>
                  <a:pt x="1330788" y="712841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6" name="object 26"/>
          <p:cNvSpPr/>
          <p:nvPr/>
        </p:nvSpPr>
        <p:spPr>
          <a:xfrm>
            <a:off x="1243853" y="2492172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439"/>
                </a:lnTo>
                <a:lnTo>
                  <a:pt x="1330792" y="712843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7" name="object 27"/>
          <p:cNvSpPr/>
          <p:nvPr/>
        </p:nvSpPr>
        <p:spPr>
          <a:xfrm>
            <a:off x="1243853" y="2408087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427"/>
                </a:lnTo>
                <a:lnTo>
                  <a:pt x="1330787" y="712841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8" name="object 28"/>
          <p:cNvSpPr/>
          <p:nvPr/>
        </p:nvSpPr>
        <p:spPr>
          <a:xfrm>
            <a:off x="1243853" y="2323997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440"/>
                </a:lnTo>
                <a:lnTo>
                  <a:pt x="1330792" y="712843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29" name="object 29"/>
          <p:cNvSpPr/>
          <p:nvPr/>
        </p:nvSpPr>
        <p:spPr>
          <a:xfrm>
            <a:off x="1243853" y="2239910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309"/>
                </a:lnTo>
                <a:lnTo>
                  <a:pt x="1345128" y="684463"/>
                </a:lnTo>
                <a:lnTo>
                  <a:pt x="1330802" y="712848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0" name="object 30"/>
          <p:cNvSpPr/>
          <p:nvPr/>
        </p:nvSpPr>
        <p:spPr>
          <a:xfrm>
            <a:off x="1243853" y="2155821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309"/>
                </a:lnTo>
                <a:lnTo>
                  <a:pt x="1345128" y="684472"/>
                </a:lnTo>
                <a:lnTo>
                  <a:pt x="1330805" y="712850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1" name="object 31"/>
          <p:cNvSpPr/>
          <p:nvPr/>
        </p:nvSpPr>
        <p:spPr>
          <a:xfrm>
            <a:off x="1243853" y="2071735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309"/>
                </a:lnTo>
                <a:lnTo>
                  <a:pt x="1345128" y="684475"/>
                </a:lnTo>
                <a:lnTo>
                  <a:pt x="1330806" y="712850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2" name="object 32"/>
          <p:cNvSpPr/>
          <p:nvPr/>
        </p:nvSpPr>
        <p:spPr>
          <a:xfrm>
            <a:off x="1243853" y="1987645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309"/>
                </a:lnTo>
                <a:lnTo>
                  <a:pt x="1345128" y="684476"/>
                </a:lnTo>
                <a:lnTo>
                  <a:pt x="1330807" y="712851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3" name="object 33"/>
          <p:cNvSpPr/>
          <p:nvPr/>
        </p:nvSpPr>
        <p:spPr>
          <a:xfrm>
            <a:off x="1243853" y="1903555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309"/>
                </a:lnTo>
                <a:lnTo>
                  <a:pt x="1345128" y="684485"/>
                </a:lnTo>
                <a:lnTo>
                  <a:pt x="1330810" y="712853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4" name="object 34"/>
          <p:cNvSpPr/>
          <p:nvPr/>
        </p:nvSpPr>
        <p:spPr>
          <a:xfrm>
            <a:off x="1243853" y="1819470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309"/>
                </a:lnTo>
                <a:lnTo>
                  <a:pt x="1345128" y="684489"/>
                </a:lnTo>
                <a:lnTo>
                  <a:pt x="1330812" y="712853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5" name="object 35"/>
          <p:cNvSpPr/>
          <p:nvPr/>
        </p:nvSpPr>
        <p:spPr>
          <a:xfrm>
            <a:off x="1243853" y="1735384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4">
                <a:moveTo>
                  <a:pt x="0" y="0"/>
                </a:moveTo>
                <a:lnTo>
                  <a:pt x="1345128" y="684309"/>
                </a:lnTo>
                <a:lnTo>
                  <a:pt x="1345128" y="684509"/>
                </a:lnTo>
                <a:lnTo>
                  <a:pt x="1330820" y="712858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6" name="object 36"/>
          <p:cNvSpPr/>
          <p:nvPr/>
        </p:nvSpPr>
        <p:spPr>
          <a:xfrm>
            <a:off x="1243853" y="1651294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5">
                <a:moveTo>
                  <a:pt x="0" y="0"/>
                </a:moveTo>
                <a:lnTo>
                  <a:pt x="1345128" y="684309"/>
                </a:lnTo>
                <a:lnTo>
                  <a:pt x="1345128" y="684520"/>
                </a:lnTo>
                <a:lnTo>
                  <a:pt x="1330824" y="712860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7" name="object 37"/>
          <p:cNvSpPr/>
          <p:nvPr/>
        </p:nvSpPr>
        <p:spPr>
          <a:xfrm>
            <a:off x="1243853" y="1567204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5">
                <a:moveTo>
                  <a:pt x="0" y="0"/>
                </a:moveTo>
                <a:lnTo>
                  <a:pt x="1345128" y="684309"/>
                </a:lnTo>
                <a:lnTo>
                  <a:pt x="1345128" y="684533"/>
                </a:lnTo>
                <a:lnTo>
                  <a:pt x="1330830" y="712862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8" name="object 38"/>
          <p:cNvSpPr/>
          <p:nvPr/>
        </p:nvSpPr>
        <p:spPr>
          <a:xfrm>
            <a:off x="1243853" y="1483119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5">
                <a:moveTo>
                  <a:pt x="0" y="0"/>
                </a:moveTo>
                <a:lnTo>
                  <a:pt x="1345128" y="684309"/>
                </a:lnTo>
                <a:lnTo>
                  <a:pt x="1345128" y="684523"/>
                </a:lnTo>
                <a:lnTo>
                  <a:pt x="1330826" y="712860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9" name="object 39"/>
          <p:cNvSpPr/>
          <p:nvPr/>
        </p:nvSpPr>
        <p:spPr>
          <a:xfrm>
            <a:off x="1243853" y="1399033"/>
            <a:ext cx="890447" cy="471908"/>
          </a:xfrm>
          <a:custGeom>
            <a:avLst/>
            <a:gdLst/>
            <a:ahLst/>
            <a:cxnLst/>
            <a:rect l="l" t="t" r="r" b="b"/>
            <a:pathLst>
              <a:path w="1345565" h="713105">
                <a:moveTo>
                  <a:pt x="0" y="0"/>
                </a:moveTo>
                <a:lnTo>
                  <a:pt x="1345128" y="684309"/>
                </a:lnTo>
                <a:lnTo>
                  <a:pt x="1345128" y="684529"/>
                </a:lnTo>
                <a:lnTo>
                  <a:pt x="1330828" y="712862"/>
                </a:lnTo>
                <a:lnTo>
                  <a:pt x="0" y="35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40" name="object 40"/>
          <p:cNvSpPr/>
          <p:nvPr/>
        </p:nvSpPr>
        <p:spPr>
          <a:xfrm>
            <a:off x="2755152" y="742035"/>
            <a:ext cx="3548762" cy="3548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4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6488" y="2"/>
            <a:ext cx="4283729" cy="5067860"/>
          </a:xfrm>
          <a:custGeom>
            <a:avLst/>
            <a:gdLst/>
            <a:ahLst/>
            <a:cxnLst/>
            <a:rect l="l" t="t" r="r" b="b"/>
            <a:pathLst>
              <a:path w="6473190" h="7658100">
                <a:moveTo>
                  <a:pt x="0" y="0"/>
                </a:moveTo>
                <a:lnTo>
                  <a:pt x="6473083" y="0"/>
                </a:lnTo>
                <a:lnTo>
                  <a:pt x="6473083" y="7658099"/>
                </a:lnTo>
                <a:lnTo>
                  <a:pt x="0" y="76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5757" y="343136"/>
            <a:ext cx="3295790" cy="313954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>
              <a:spcBef>
                <a:spcPts val="66"/>
              </a:spcBef>
            </a:pPr>
            <a:r>
              <a:rPr sz="1985" spc="192" dirty="0">
                <a:latin typeface="Tahoma"/>
                <a:cs typeface="Tahoma"/>
              </a:rPr>
              <a:t>COMPONENTS </a:t>
            </a:r>
            <a:r>
              <a:rPr sz="1985" spc="152" dirty="0">
                <a:latin typeface="Tahoma"/>
                <a:cs typeface="Tahoma"/>
              </a:rPr>
              <a:t>OF</a:t>
            </a:r>
            <a:r>
              <a:rPr sz="1985" spc="-450" dirty="0">
                <a:latin typeface="Tahoma"/>
                <a:cs typeface="Tahoma"/>
              </a:rPr>
              <a:t> </a:t>
            </a:r>
            <a:r>
              <a:rPr sz="1985" spc="103" dirty="0">
                <a:latin typeface="Tahoma"/>
                <a:cs typeface="Tahoma"/>
              </a:rPr>
              <a:t>CREDIT</a:t>
            </a:r>
            <a:endParaRPr sz="198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5142" y="1099638"/>
            <a:ext cx="3929903" cy="2144454"/>
          </a:xfrm>
          <a:prstGeom prst="rect">
            <a:avLst/>
          </a:prstGeom>
        </p:spPr>
        <p:txBody>
          <a:bodyPr vert="horz" wrap="square" lIns="0" tIns="45804" rIns="0" bIns="0" rtlCol="0">
            <a:spAutoFit/>
          </a:bodyPr>
          <a:lstStyle/>
          <a:p>
            <a:pPr algn="ctr">
              <a:spcBef>
                <a:spcPts val="361"/>
              </a:spcBef>
            </a:pPr>
            <a:r>
              <a:rPr sz="993" b="1" spc="73" dirty="0">
                <a:latin typeface="Arial"/>
                <a:cs typeface="Arial"/>
              </a:rPr>
              <a:t>Consumer</a:t>
            </a:r>
            <a:r>
              <a:rPr sz="993" b="1" spc="152" dirty="0">
                <a:latin typeface="Arial"/>
                <a:cs typeface="Arial"/>
              </a:rPr>
              <a:t> </a:t>
            </a:r>
            <a:r>
              <a:rPr sz="993" b="1" spc="69" dirty="0">
                <a:latin typeface="Arial"/>
                <a:cs typeface="Arial"/>
              </a:rPr>
              <a:t>Reports:</a:t>
            </a:r>
            <a:endParaRPr sz="993">
              <a:latin typeface="Arial"/>
              <a:cs typeface="Arial"/>
            </a:endParaRPr>
          </a:p>
          <a:p>
            <a:pPr marL="378639" marR="373596" algn="ctr">
              <a:lnSpc>
                <a:spcPct val="125000"/>
              </a:lnSpc>
            </a:pPr>
            <a:r>
              <a:rPr sz="993" spc="75" dirty="0">
                <a:latin typeface="Arial"/>
                <a:cs typeface="Arial"/>
              </a:rPr>
              <a:t>https://www.annualcreditreport.com/index.action  https://www.innovis.com/personal/creditReport</a:t>
            </a:r>
            <a:endParaRPr sz="993">
              <a:latin typeface="Arial"/>
              <a:cs typeface="Arial"/>
            </a:endParaRPr>
          </a:p>
          <a:p>
            <a:pPr marL="691300" marR="686257" algn="ctr">
              <a:lnSpc>
                <a:spcPts val="1741"/>
              </a:lnSpc>
              <a:spcBef>
                <a:spcPts val="96"/>
              </a:spcBef>
            </a:pPr>
            <a:r>
              <a:rPr sz="993" spc="75" dirty="0">
                <a:latin typeface="Arial"/>
                <a:cs typeface="Arial"/>
              </a:rPr>
              <a:t>https://personalreports.lexisnexis.com/  http://www.chexsystems.com/</a:t>
            </a:r>
            <a:endParaRPr sz="993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1158">
              <a:latin typeface="Arial"/>
              <a:cs typeface="Arial"/>
            </a:endParaRPr>
          </a:p>
          <a:p>
            <a:pPr marL="8405" marR="3362" indent="-420" algn="ctr">
              <a:lnSpc>
                <a:spcPct val="125000"/>
              </a:lnSpc>
            </a:pPr>
            <a:r>
              <a:rPr sz="993" spc="66" dirty="0">
                <a:latin typeface="Arial"/>
                <a:cs typeface="Arial"/>
              </a:rPr>
              <a:t>There </a:t>
            </a:r>
            <a:r>
              <a:rPr sz="993" spc="56" dirty="0">
                <a:latin typeface="Arial"/>
                <a:cs typeface="Arial"/>
              </a:rPr>
              <a:t>are </a:t>
            </a:r>
            <a:r>
              <a:rPr sz="993" spc="63" dirty="0">
                <a:latin typeface="Arial"/>
                <a:cs typeface="Arial"/>
              </a:rPr>
              <a:t>over </a:t>
            </a:r>
            <a:r>
              <a:rPr sz="993" spc="43" dirty="0">
                <a:latin typeface="Arial"/>
                <a:cs typeface="Arial"/>
              </a:rPr>
              <a:t>30 </a:t>
            </a:r>
            <a:r>
              <a:rPr sz="993" spc="73" dirty="0">
                <a:latin typeface="Arial"/>
                <a:cs typeface="Arial"/>
              </a:rPr>
              <a:t>consumer </a:t>
            </a:r>
            <a:r>
              <a:rPr sz="993" spc="56" dirty="0">
                <a:latin typeface="Arial"/>
                <a:cs typeface="Arial"/>
              </a:rPr>
              <a:t>and </a:t>
            </a:r>
            <a:r>
              <a:rPr sz="993" spc="69" dirty="0">
                <a:latin typeface="Arial"/>
                <a:cs typeface="Arial"/>
              </a:rPr>
              <a:t>business </a:t>
            </a:r>
            <a:r>
              <a:rPr sz="993" spc="73" dirty="0">
                <a:latin typeface="Arial"/>
                <a:cs typeface="Arial"/>
              </a:rPr>
              <a:t>databases </a:t>
            </a:r>
            <a:r>
              <a:rPr sz="993" spc="60" dirty="0">
                <a:latin typeface="Arial"/>
                <a:cs typeface="Arial"/>
              </a:rPr>
              <a:t>that  </a:t>
            </a:r>
            <a:r>
              <a:rPr sz="993" spc="69" dirty="0">
                <a:latin typeface="Arial"/>
                <a:cs typeface="Arial"/>
              </a:rPr>
              <a:t>maintain </a:t>
            </a:r>
            <a:r>
              <a:rPr sz="993" spc="75" dirty="0">
                <a:latin typeface="Arial"/>
                <a:cs typeface="Arial"/>
              </a:rPr>
              <a:t>creditworthiness </a:t>
            </a:r>
            <a:r>
              <a:rPr sz="993" spc="43" dirty="0">
                <a:latin typeface="Arial"/>
                <a:cs typeface="Arial"/>
              </a:rPr>
              <a:t>or </a:t>
            </a:r>
            <a:r>
              <a:rPr sz="993" spc="69" dirty="0">
                <a:latin typeface="Arial"/>
                <a:cs typeface="Arial"/>
              </a:rPr>
              <a:t>personal </a:t>
            </a:r>
            <a:r>
              <a:rPr sz="993" spc="63" dirty="0">
                <a:latin typeface="Arial"/>
                <a:cs typeface="Arial"/>
              </a:rPr>
              <a:t>data </a:t>
            </a:r>
            <a:r>
              <a:rPr sz="993" spc="43" dirty="0">
                <a:latin typeface="Arial"/>
                <a:cs typeface="Arial"/>
              </a:rPr>
              <a:t>on </a:t>
            </a:r>
            <a:r>
              <a:rPr sz="993" spc="56" dirty="0">
                <a:latin typeface="Arial"/>
                <a:cs typeface="Arial"/>
              </a:rPr>
              <a:t>you and </a:t>
            </a:r>
            <a:r>
              <a:rPr sz="993" spc="63" dirty="0">
                <a:latin typeface="Arial"/>
                <a:cs typeface="Arial"/>
              </a:rPr>
              <a:t>your  </a:t>
            </a:r>
            <a:r>
              <a:rPr sz="993" spc="73" dirty="0">
                <a:latin typeface="Arial"/>
                <a:cs typeface="Arial"/>
              </a:rPr>
              <a:t>business.</a:t>
            </a:r>
            <a:endParaRPr sz="993">
              <a:latin typeface="Arial"/>
              <a:cs typeface="Arial"/>
            </a:endParaRPr>
          </a:p>
          <a:p>
            <a:pPr marL="1364109" marR="1061114" indent="-297952">
              <a:lnSpc>
                <a:spcPct val="125000"/>
              </a:lnSpc>
            </a:pPr>
            <a:r>
              <a:rPr sz="993" spc="56" dirty="0">
                <a:latin typeface="Arial"/>
                <a:cs typeface="Arial"/>
              </a:rPr>
              <a:t>For </a:t>
            </a:r>
            <a:r>
              <a:rPr sz="993" spc="63" dirty="0">
                <a:latin typeface="Arial"/>
                <a:cs typeface="Arial"/>
              </a:rPr>
              <a:t>more </a:t>
            </a:r>
            <a:r>
              <a:rPr sz="993" spc="73" dirty="0">
                <a:latin typeface="Arial"/>
                <a:cs typeface="Arial"/>
              </a:rPr>
              <a:t>information </a:t>
            </a:r>
            <a:r>
              <a:rPr sz="993" spc="43" dirty="0">
                <a:latin typeface="Arial"/>
                <a:cs typeface="Arial"/>
              </a:rPr>
              <a:t>go </a:t>
            </a:r>
            <a:r>
              <a:rPr sz="993" spc="53" dirty="0">
                <a:latin typeface="Arial"/>
                <a:cs typeface="Arial"/>
              </a:rPr>
              <a:t>to:  </a:t>
            </a:r>
            <a:r>
              <a:rPr sz="993" spc="75" dirty="0">
                <a:latin typeface="Arial"/>
                <a:cs typeface="Arial"/>
              </a:rPr>
              <a:t>iamadderley.com</a:t>
            </a:r>
            <a:endParaRPr sz="99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3133</Words>
  <Application>Microsoft Office PowerPoint</Application>
  <PresentationFormat>On-screen Show (16:9)</PresentationFormat>
  <Paragraphs>282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</vt:lpstr>
      <vt:lpstr>Oswald Regular</vt:lpstr>
      <vt:lpstr>Palatino Linotype</vt:lpstr>
      <vt:lpstr>Tahoma</vt:lpstr>
      <vt:lpstr>Times New Roman</vt:lpstr>
      <vt:lpstr>Office Theme</vt:lpstr>
      <vt:lpstr>Simple Light</vt:lpstr>
      <vt:lpstr>PowerPoint Presentation</vt:lpstr>
      <vt:lpstr>PowerPoint Presentation</vt:lpstr>
      <vt:lpstr>2021 Sustain the Pivot  Virtual Small Business Resiliency Conference</vt:lpstr>
      <vt:lpstr>PowerPoint Presentation</vt:lpstr>
      <vt:lpstr>BANKABLE</vt:lpstr>
      <vt:lpstr>ARE YOU READY?</vt:lpstr>
      <vt:lpstr>CHARACTER Character: Refers to how a person has handled past debt obligations: From the credit  history and personal background, honesty and reliability of the borrower to pay credit  debts is determined.</vt:lpstr>
      <vt:lpstr>PowerPoint Presentation</vt:lpstr>
      <vt:lpstr>COMPONENTS OF CREDIT</vt:lpstr>
      <vt:lpstr>CREDIT SCORE</vt:lpstr>
      <vt:lpstr>COMPONENTS OF CREDIT</vt:lpstr>
      <vt:lpstr>COMPONENTS OF CREDIT</vt:lpstr>
      <vt:lpstr>COMPONENTS OF CREDIT</vt:lpstr>
      <vt:lpstr>COMPONENTS OF CREDIT</vt:lpstr>
      <vt:lpstr>COMPONETS OF CREDIT</vt:lpstr>
      <vt:lpstr>CAPACITY</vt:lpstr>
      <vt:lpstr>CAPACITY</vt:lpstr>
      <vt:lpstr>BANKABLE</vt:lpstr>
      <vt:lpstr>CAPITAL</vt:lpstr>
      <vt:lpstr>CAPITAL</vt:lpstr>
      <vt:lpstr>CAPITAL</vt:lpstr>
      <vt:lpstr>CAPITAL</vt:lpstr>
      <vt:lpstr>COLLATERAL</vt:lpstr>
      <vt:lpstr>COLLATERAL</vt:lpstr>
      <vt:lpstr>COLLATERAL</vt:lpstr>
      <vt:lpstr>COLLATERAL</vt:lpstr>
      <vt:lpstr>COLLATERAL</vt:lpstr>
      <vt:lpstr>COLLATERAL</vt:lpstr>
      <vt:lpstr>COLLATERAL</vt:lpstr>
      <vt:lpstr>WORK WITH ME</vt:lpstr>
      <vt:lpstr>THANK 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Lynette Byars</cp:lastModifiedBy>
  <cp:revision>11</cp:revision>
  <dcterms:created xsi:type="dcterms:W3CDTF">2021-05-04T17:40:09Z</dcterms:created>
  <dcterms:modified xsi:type="dcterms:W3CDTF">2021-05-05T12:43:07Z</dcterms:modified>
</cp:coreProperties>
</file>